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7" r:id="rId4"/>
  </p:sldMasterIdLst>
  <p:notesMasterIdLst>
    <p:notesMasterId r:id="rId18"/>
  </p:notesMasterIdLst>
  <p:handoutMasterIdLst>
    <p:handoutMasterId r:id="rId19"/>
  </p:handoutMasterIdLst>
  <p:sldIdLst>
    <p:sldId id="2147478052" r:id="rId5"/>
    <p:sldId id="18098" r:id="rId6"/>
    <p:sldId id="2147377613" r:id="rId7"/>
    <p:sldId id="2147377614" r:id="rId8"/>
    <p:sldId id="2147377611" r:id="rId9"/>
    <p:sldId id="2147377612" r:id="rId10"/>
    <p:sldId id="2147478053" r:id="rId11"/>
    <p:sldId id="2147478054" r:id="rId12"/>
    <p:sldId id="2147376295" r:id="rId13"/>
    <p:sldId id="2147478055" r:id="rId14"/>
    <p:sldId id="18084" r:id="rId15"/>
    <p:sldId id="2147377609" r:id="rId16"/>
    <p:sldId id="2147377401"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BB21C-DC67-FA16-DC2C-60953FD53C49}" name="Ma, Kelly (BCW)" initials="MK(" userId="S::Kelly.Ma@bcw-global.com::6a640e3c-1b0f-4af5-b2f8-8a1c0aefee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6" autoAdjust="0"/>
    <p:restoredTop sz="85748" autoAdjust="0"/>
  </p:normalViewPr>
  <p:slideViewPr>
    <p:cSldViewPr snapToGrid="0">
      <p:cViewPr varScale="1">
        <p:scale>
          <a:sx n="98" d="100"/>
          <a:sy n="98" d="100"/>
        </p:scale>
        <p:origin x="930" y="78"/>
      </p:cViewPr>
      <p:guideLst/>
    </p:cSldViewPr>
  </p:slideViewPr>
  <p:notesTextViewPr>
    <p:cViewPr>
      <p:scale>
        <a:sx n="1" d="1"/>
        <a:sy n="1" d="1"/>
      </p:scale>
      <p:origin x="0" y="0"/>
    </p:cViewPr>
  </p:notesTextViewPr>
  <p:notesViewPr>
    <p:cSldViewPr snapToGrid="0">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qing Cao" userId="adc34ca5-5e3d-4d77-8825-e619fd19a1ae" providerId="ADAL" clId="{0B593245-0FE1-4EAF-9CA9-F0FA86566FA2}"/>
    <pc:docChg chg="addSld modSld">
      <pc:chgData name="Yiqing Cao" userId="adc34ca5-5e3d-4d77-8825-e619fd19a1ae" providerId="ADAL" clId="{0B593245-0FE1-4EAF-9CA9-F0FA86566FA2}" dt="2023-11-20T06:49:02.814" v="34" actId="14100"/>
      <pc:docMkLst>
        <pc:docMk/>
      </pc:docMkLst>
      <pc:sldChg chg="modSp mod">
        <pc:chgData name="Yiqing Cao" userId="adc34ca5-5e3d-4d77-8825-e619fd19a1ae" providerId="ADAL" clId="{0B593245-0FE1-4EAF-9CA9-F0FA86566FA2}" dt="2023-11-20T06:47:23.477" v="3" actId="20577"/>
        <pc:sldMkLst>
          <pc:docMk/>
          <pc:sldMk cId="2772083513" sldId="18084"/>
        </pc:sldMkLst>
        <pc:spChg chg="mod">
          <ac:chgData name="Yiqing Cao" userId="adc34ca5-5e3d-4d77-8825-e619fd19a1ae" providerId="ADAL" clId="{0B593245-0FE1-4EAF-9CA9-F0FA86566FA2}" dt="2023-11-20T06:47:23.477" v="3" actId="20577"/>
          <ac:spMkLst>
            <pc:docMk/>
            <pc:sldMk cId="2772083513" sldId="18084"/>
            <ac:spMk id="6" creationId="{6DCFCBC8-AC5D-4D7B-B271-9AC5C787757D}"/>
          </ac:spMkLst>
        </pc:spChg>
      </pc:sldChg>
      <pc:sldChg chg="add">
        <pc:chgData name="Yiqing Cao" userId="adc34ca5-5e3d-4d77-8825-e619fd19a1ae" providerId="ADAL" clId="{0B593245-0FE1-4EAF-9CA9-F0FA86566FA2}" dt="2023-11-19T09:05:11.944" v="0"/>
        <pc:sldMkLst>
          <pc:docMk/>
          <pc:sldMk cId="1580736594" sldId="2147376295"/>
        </pc:sldMkLst>
      </pc:sldChg>
      <pc:sldChg chg="modSp mod">
        <pc:chgData name="Yiqing Cao" userId="adc34ca5-5e3d-4d77-8825-e619fd19a1ae" providerId="ADAL" clId="{0B593245-0FE1-4EAF-9CA9-F0FA86566FA2}" dt="2023-11-20T06:49:02.814" v="34" actId="14100"/>
        <pc:sldMkLst>
          <pc:docMk/>
          <pc:sldMk cId="2022592319" sldId="2147377609"/>
        </pc:sldMkLst>
        <pc:spChg chg="mod">
          <ac:chgData name="Yiqing Cao" userId="adc34ca5-5e3d-4d77-8825-e619fd19a1ae" providerId="ADAL" clId="{0B593245-0FE1-4EAF-9CA9-F0FA86566FA2}" dt="2023-11-20T06:49:02.814" v="34" actId="14100"/>
          <ac:spMkLst>
            <pc:docMk/>
            <pc:sldMk cId="2022592319" sldId="2147377609"/>
            <ac:spMk id="341" creationId="{03A9768F-7500-4024-8BE7-A15EBE67AF92}"/>
          </ac:spMkLst>
        </pc:spChg>
      </pc:sldChg>
      <pc:sldChg chg="mod modShow">
        <pc:chgData name="Yiqing Cao" userId="adc34ca5-5e3d-4d77-8825-e619fd19a1ae" providerId="ADAL" clId="{0B593245-0FE1-4EAF-9CA9-F0FA86566FA2}" dt="2023-11-19T09:05:18.569" v="1" actId="729"/>
        <pc:sldMkLst>
          <pc:docMk/>
          <pc:sldMk cId="845869325" sldId="2147377615"/>
        </pc:sldMkLst>
      </pc:sldChg>
      <pc:sldChg chg="modSp add">
        <pc:chgData name="Yiqing Cao" userId="adc34ca5-5e3d-4d77-8825-e619fd19a1ae" providerId="ADAL" clId="{0B593245-0FE1-4EAF-9CA9-F0FA86566FA2}" dt="2023-11-19T09:05:11.944" v="0"/>
        <pc:sldMkLst>
          <pc:docMk/>
          <pc:sldMk cId="4186008761" sldId="2147478055"/>
        </pc:sldMkLst>
        <pc:spChg chg="mod">
          <ac:chgData name="Yiqing Cao" userId="adc34ca5-5e3d-4d77-8825-e619fd19a1ae" providerId="ADAL" clId="{0B593245-0FE1-4EAF-9CA9-F0FA86566FA2}" dt="2023-11-19T09:05:11.944" v="0"/>
          <ac:spMkLst>
            <pc:docMk/>
            <pc:sldMk cId="4186008761" sldId="2147478055"/>
            <ac:spMk id="4" creationId="{48E77A85-E4D4-777F-EA00-D3284F9C3BE0}"/>
          </ac:spMkLst>
        </pc:spChg>
      </pc:sldChg>
    </pc:docChg>
  </pc:docChgLst>
  <pc:docChgLst>
    <pc:chgData name="Zhuo Chen" userId="ba965b84-62f0-4959-a6f1-c42eda209c87" providerId="ADAL" clId="{985E9A9D-57FC-4145-B941-29AD8E90DAD2}"/>
    <pc:docChg chg="custSel delSld modSld">
      <pc:chgData name="Zhuo Chen" userId="ba965b84-62f0-4959-a6f1-c42eda209c87" providerId="ADAL" clId="{985E9A9D-57FC-4145-B941-29AD8E90DAD2}" dt="2023-11-21T03:58:33.364" v="8" actId="47"/>
      <pc:docMkLst>
        <pc:docMk/>
      </pc:docMkLst>
      <pc:sldChg chg="delSp mod">
        <pc:chgData name="Zhuo Chen" userId="ba965b84-62f0-4959-a6f1-c42eda209c87" providerId="ADAL" clId="{985E9A9D-57FC-4145-B941-29AD8E90DAD2}" dt="2023-10-25T07:07:36.719" v="5" actId="478"/>
        <pc:sldMkLst>
          <pc:docMk/>
          <pc:sldMk cId="3520416187" sldId="2147377401"/>
        </pc:sldMkLst>
        <pc:spChg chg="del">
          <ac:chgData name="Zhuo Chen" userId="ba965b84-62f0-4959-a6f1-c42eda209c87" providerId="ADAL" clId="{985E9A9D-57FC-4145-B941-29AD8E90DAD2}" dt="2023-10-25T07:07:36.719" v="5" actId="478"/>
          <ac:spMkLst>
            <pc:docMk/>
            <pc:sldMk cId="3520416187" sldId="2147377401"/>
            <ac:spMk id="2" creationId="{E01271FD-38F9-96B2-D461-09E37408C9A2}"/>
          </ac:spMkLst>
        </pc:spChg>
      </pc:sldChg>
      <pc:sldChg chg="delSp modSp mod">
        <pc:chgData name="Zhuo Chen" userId="ba965b84-62f0-4959-a6f1-c42eda209c87" providerId="ADAL" clId="{985E9A9D-57FC-4145-B941-29AD8E90DAD2}" dt="2023-10-25T07:08:32.705" v="7" actId="108"/>
        <pc:sldMkLst>
          <pc:docMk/>
          <pc:sldMk cId="2022592319" sldId="2147377609"/>
        </pc:sldMkLst>
        <pc:spChg chg="del">
          <ac:chgData name="Zhuo Chen" userId="ba965b84-62f0-4959-a6f1-c42eda209c87" providerId="ADAL" clId="{985E9A9D-57FC-4145-B941-29AD8E90DAD2}" dt="2023-10-25T07:08:26.062" v="6" actId="478"/>
          <ac:spMkLst>
            <pc:docMk/>
            <pc:sldMk cId="2022592319" sldId="2147377609"/>
            <ac:spMk id="4" creationId="{DAECC32D-AB8C-12C9-DEF1-985A2C19400B}"/>
          </ac:spMkLst>
        </pc:spChg>
        <pc:spChg chg="mod">
          <ac:chgData name="Zhuo Chen" userId="ba965b84-62f0-4959-a6f1-c42eda209c87" providerId="ADAL" clId="{985E9A9D-57FC-4145-B941-29AD8E90DAD2}" dt="2023-10-25T07:08:32.705" v="7" actId="108"/>
          <ac:spMkLst>
            <pc:docMk/>
            <pc:sldMk cId="2022592319" sldId="2147377609"/>
            <ac:spMk id="403" creationId="{12683FA6-18FF-475D-A89E-202661BFF66C}"/>
          </ac:spMkLst>
        </pc:spChg>
      </pc:sldChg>
      <pc:sldChg chg="delSp modSp mod">
        <pc:chgData name="Zhuo Chen" userId="ba965b84-62f0-4959-a6f1-c42eda209c87" providerId="ADAL" clId="{985E9A9D-57FC-4145-B941-29AD8E90DAD2}" dt="2023-10-25T06:52:18.397" v="2" actId="478"/>
        <pc:sldMkLst>
          <pc:docMk/>
          <pc:sldMk cId="1995630917" sldId="2147377611"/>
        </pc:sldMkLst>
        <pc:spChg chg="del mod">
          <ac:chgData name="Zhuo Chen" userId="ba965b84-62f0-4959-a6f1-c42eda209c87" providerId="ADAL" clId="{985E9A9D-57FC-4145-B941-29AD8E90DAD2}" dt="2023-10-25T06:52:18.397" v="2" actId="478"/>
          <ac:spMkLst>
            <pc:docMk/>
            <pc:sldMk cId="1995630917" sldId="2147377611"/>
            <ac:spMk id="2" creationId="{754BF2A1-EAF3-0715-C573-8DBA8E9EDC83}"/>
          </ac:spMkLst>
        </pc:spChg>
      </pc:sldChg>
      <pc:sldChg chg="delSp mod">
        <pc:chgData name="Zhuo Chen" userId="ba965b84-62f0-4959-a6f1-c42eda209c87" providerId="ADAL" clId="{985E9A9D-57FC-4145-B941-29AD8E90DAD2}" dt="2023-10-25T06:52:46.405" v="3" actId="478"/>
        <pc:sldMkLst>
          <pc:docMk/>
          <pc:sldMk cId="3169448858" sldId="2147377612"/>
        </pc:sldMkLst>
        <pc:spChg chg="del">
          <ac:chgData name="Zhuo Chen" userId="ba965b84-62f0-4959-a6f1-c42eda209c87" providerId="ADAL" clId="{985E9A9D-57FC-4145-B941-29AD8E90DAD2}" dt="2023-10-25T06:52:46.405" v="3" actId="478"/>
          <ac:spMkLst>
            <pc:docMk/>
            <pc:sldMk cId="3169448858" sldId="2147377612"/>
            <ac:spMk id="2" creationId="{FD8996BE-64C9-3DE7-9E59-1F4605090AA1}"/>
          </ac:spMkLst>
        </pc:spChg>
      </pc:sldChg>
      <pc:sldChg chg="delSp mod">
        <pc:chgData name="Zhuo Chen" userId="ba965b84-62f0-4959-a6f1-c42eda209c87" providerId="ADAL" clId="{985E9A9D-57FC-4145-B941-29AD8E90DAD2}" dt="2023-10-25T06:51:14.772" v="0" actId="478"/>
        <pc:sldMkLst>
          <pc:docMk/>
          <pc:sldMk cId="2106535746" sldId="2147377613"/>
        </pc:sldMkLst>
        <pc:spChg chg="del">
          <ac:chgData name="Zhuo Chen" userId="ba965b84-62f0-4959-a6f1-c42eda209c87" providerId="ADAL" clId="{985E9A9D-57FC-4145-B941-29AD8E90DAD2}" dt="2023-10-25T06:51:14.772" v="0" actId="478"/>
          <ac:spMkLst>
            <pc:docMk/>
            <pc:sldMk cId="2106535746" sldId="2147377613"/>
            <ac:spMk id="2" creationId="{A5686A80-51B5-145D-0ACC-647AAB41E454}"/>
          </ac:spMkLst>
        </pc:spChg>
      </pc:sldChg>
      <pc:sldChg chg="delSp del mod">
        <pc:chgData name="Zhuo Chen" userId="ba965b84-62f0-4959-a6f1-c42eda209c87" providerId="ADAL" clId="{985E9A9D-57FC-4145-B941-29AD8E90DAD2}" dt="2023-11-21T03:58:33.364" v="8" actId="47"/>
        <pc:sldMkLst>
          <pc:docMk/>
          <pc:sldMk cId="845869325" sldId="2147377615"/>
        </pc:sldMkLst>
        <pc:spChg chg="del">
          <ac:chgData name="Zhuo Chen" userId="ba965b84-62f0-4959-a6f1-c42eda209c87" providerId="ADAL" clId="{985E9A9D-57FC-4145-B941-29AD8E90DAD2}" dt="2023-10-25T06:53:54.863" v="4" actId="478"/>
          <ac:spMkLst>
            <pc:docMk/>
            <pc:sldMk cId="845869325" sldId="2147377615"/>
            <ac:spMk id="2" creationId="{BFD6D9DF-3B43-B0E7-7375-FFC13DEC485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通过简化架构支持无</a:t>
          </a:r>
          <a:r>
            <a:rPr lang="en-US" altLang="en-US" sz="2000" baseline="0" dirty="0">
              <a:latin typeface="Microsoft Sans Serif" panose="020B0604020202020204" pitchFamily="34" charset="0"/>
              <a:ea typeface="黑体" panose="02010609060101010101" pitchFamily="49" charset="-122"/>
            </a:rPr>
            <a:t>SIM</a:t>
          </a:r>
          <a:r>
            <a:rPr lang="zh-CN" altLang="en-US" sz="2000" baseline="0" dirty="0">
              <a:latin typeface="Microsoft Sans Serif" panose="020B0604020202020204" pitchFamily="34" charset="0"/>
              <a:ea typeface="黑体" panose="02010609060101010101" pitchFamily="49" charset="-122"/>
            </a:rPr>
            <a:t>卡接收</a:t>
          </a:r>
          <a:endParaRPr lang="en-US" sz="2000" baseline="0" dirty="0">
            <a:latin typeface="Microsoft Sans Serif" panose="020B0604020202020204" pitchFamily="34" charset="0"/>
            <a:ea typeface="黑体" panose="02010609060101010101" pitchFamily="49" charset="-122"/>
          </a:endParaRPr>
        </a:p>
      </dgm:t>
    </dgm:pt>
    <dgm:pt modelId="{AAA4B967-9ED2-4348-8F39-2CD98D3BD57F}" type="parTrans" cxnId="{C9D192F1-B9ED-4D1E-AD84-A0F41A0709C2}">
      <dgm:prSet/>
      <dgm:spPr/>
      <dgm:t>
        <a:bodyPr/>
        <a:lstStyle/>
        <a:p>
          <a:endParaRPr lang="en-US" sz="1600" baseline="0">
            <a:latin typeface="Microsoft Sans Serif" panose="020B0604020202020204" pitchFamily="34" charset="0"/>
            <a:ea typeface="黑体" panose="02010609060101010101" pitchFamily="49" charset="-122"/>
          </a:endParaRPr>
        </a:p>
      </dgm:t>
    </dgm:pt>
    <dgm:pt modelId="{ECB580FF-7F3B-4116-B14B-BB7A5F9FBC46}" type="sibTrans" cxnId="{C9D192F1-B9ED-4D1E-AD84-A0F41A0709C2}">
      <dgm:prSet/>
      <dgm:spPr/>
      <dgm:t>
        <a:bodyPr/>
        <a:lstStyle/>
        <a:p>
          <a:endParaRPr lang="en-US" sz="1600" baseline="0">
            <a:latin typeface="Microsoft Sans Serif" panose="020B0604020202020204" pitchFamily="34" charset="0"/>
            <a:ea typeface="黑体" panose="02010609060101010101" pitchFamily="49" charset="-122"/>
          </a:endParaRPr>
        </a:p>
      </dgm:t>
    </dgm:pt>
    <dgm:pt modelId="{3AA33947-ECF9-4AAA-8603-84C058459B70}">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仅接收模式（</a:t>
          </a:r>
          <a:r>
            <a:rPr lang="en-US" altLang="en-US" sz="2000" baseline="0" dirty="0">
              <a:latin typeface="Microsoft Sans Serif" panose="020B0604020202020204" pitchFamily="34" charset="0"/>
              <a:ea typeface="黑体" panose="02010609060101010101" pitchFamily="49" charset="-122"/>
            </a:rPr>
            <a:t>ROM</a:t>
          </a:r>
          <a:r>
            <a:rPr lang="zh-CN" altLang="en-US" sz="2000" baseline="0" dirty="0">
              <a:latin typeface="Microsoft Sans Serif" panose="020B0604020202020204" pitchFamily="34" charset="0"/>
              <a:ea typeface="黑体" panose="02010609060101010101" pitchFamily="49" charset="-122"/>
            </a:rPr>
            <a:t>）和</a:t>
          </a:r>
          <a:r>
            <a:rPr lang="zh-CN" altLang="en-US" sz="2000" baseline="0" dirty="0">
              <a:ln/>
              <a:latin typeface="Microsoft Sans Serif" panose="020B0604020202020204" pitchFamily="34" charset="0"/>
              <a:ea typeface="黑体" panose="02010609060101010101" pitchFamily="49" charset="-122"/>
            </a:rPr>
            <a:t>免费广播（</a:t>
          </a:r>
          <a:r>
            <a:rPr lang="en-US" altLang="en-US" sz="2000" baseline="0" dirty="0">
              <a:ln/>
              <a:latin typeface="Microsoft Sans Serif" panose="020B0604020202020204" pitchFamily="34" charset="0"/>
              <a:ea typeface="黑体" panose="02010609060101010101" pitchFamily="49" charset="-122"/>
            </a:rPr>
            <a:t>FTA</a:t>
          </a:r>
          <a:r>
            <a:rPr lang="zh-CN" altLang="en-US" sz="2000" baseline="0" dirty="0">
              <a:ln/>
              <a:latin typeface="Microsoft Sans Serif" panose="020B0604020202020204" pitchFamily="34" charset="0"/>
              <a:ea typeface="黑体" panose="02010609060101010101" pitchFamily="49" charset="-122"/>
            </a:rPr>
            <a:t>）</a:t>
          </a:r>
          <a:endParaRPr lang="en-US" sz="2000" baseline="0" dirty="0">
            <a:latin typeface="Microsoft Sans Serif" panose="020B0604020202020204" pitchFamily="34" charset="0"/>
            <a:ea typeface="黑体" panose="02010609060101010101" pitchFamily="49" charset="-122"/>
          </a:endParaRPr>
        </a:p>
      </dgm:t>
    </dgm:pt>
    <dgm:pt modelId="{4AF94546-A25B-49B6-A00B-8BDCFF388457}" type="parTrans" cxnId="{69CA81E5-4A24-4A02-B6B8-2C627913A0A1}">
      <dgm:prSet/>
      <dgm:spPr/>
      <dgm:t>
        <a:bodyPr/>
        <a:lstStyle/>
        <a:p>
          <a:endParaRPr lang="en-US" sz="1600" baseline="0">
            <a:latin typeface="Microsoft Sans Serif" panose="020B0604020202020204" pitchFamily="34" charset="0"/>
            <a:ea typeface="黑体" panose="02010609060101010101" pitchFamily="49" charset="-122"/>
          </a:endParaRPr>
        </a:p>
      </dgm:t>
    </dgm:pt>
    <dgm:pt modelId="{AF9D9CD6-A4E4-469C-9956-6D83C1542897}" type="sibTrans" cxnId="{69CA81E5-4A24-4A02-B6B8-2C627913A0A1}">
      <dgm:prSet/>
      <dgm:spPr/>
      <dgm:t>
        <a:bodyPr/>
        <a:lstStyle/>
        <a:p>
          <a:endParaRPr lang="en-US" sz="1600" baseline="0">
            <a:latin typeface="Microsoft Sans Serif" panose="020B0604020202020204" pitchFamily="34" charset="0"/>
            <a:ea typeface="黑体" panose="02010609060101010101" pitchFamily="49" charset="-122"/>
          </a:endParaRPr>
        </a:p>
      </dgm:t>
    </dgm:pt>
    <dgm:pt modelId="{89FC40A9-4F8D-4EC4-9C58-E39733326065}">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不同频谱选项（例如</a:t>
          </a:r>
          <a:r>
            <a:rPr lang="en-US" altLang="en-US" sz="2000" baseline="0" dirty="0">
              <a:latin typeface="Microsoft Sans Serif" panose="020B0604020202020204" pitchFamily="34" charset="0"/>
              <a:ea typeface="黑体" panose="02010609060101010101" pitchFamily="49" charset="-122"/>
            </a:rPr>
            <a:t>UHF</a:t>
          </a:r>
          <a:r>
            <a:rPr lang="zh-CN" altLang="en-US" sz="2000" baseline="0" dirty="0">
              <a:latin typeface="Microsoft Sans Serif" panose="020B0604020202020204" pitchFamily="34" charset="0"/>
              <a:ea typeface="黑体" panose="02010609060101010101" pitchFamily="49" charset="-122"/>
            </a:rPr>
            <a:t>、</a:t>
          </a:r>
          <a:r>
            <a:rPr lang="en-US" altLang="en-US" sz="2000" baseline="0" dirty="0">
              <a:latin typeface="Microsoft Sans Serif" panose="020B0604020202020204" pitchFamily="34" charset="0"/>
              <a:ea typeface="黑体" panose="02010609060101010101" pitchFamily="49" charset="-122"/>
            </a:rPr>
            <a:t>SDL</a:t>
          </a:r>
          <a:r>
            <a:rPr lang="zh-CN" altLang="en-US" sz="2000" baseline="0" dirty="0">
              <a:latin typeface="Microsoft Sans Serif" panose="020B0604020202020204" pitchFamily="34" charset="0"/>
              <a:ea typeface="黑体" panose="02010609060101010101" pitchFamily="49" charset="-122"/>
            </a:rPr>
            <a:t>）以及单频网</a:t>
          </a:r>
          <a:r>
            <a:rPr lang="en-US" altLang="en-US" sz="2000" baseline="0" dirty="0">
              <a:latin typeface="Microsoft Sans Serif" panose="020B0604020202020204" pitchFamily="34" charset="0"/>
              <a:ea typeface="黑体" panose="02010609060101010101" pitchFamily="49" charset="-122"/>
            </a:rPr>
            <a:t>/</a:t>
          </a:r>
          <a:r>
            <a:rPr lang="zh-CN" altLang="en-US" sz="2000" baseline="0" dirty="0">
              <a:latin typeface="Microsoft Sans Serif" panose="020B0604020202020204" pitchFamily="34" charset="0"/>
              <a:ea typeface="黑体" panose="02010609060101010101" pitchFamily="49" charset="-122"/>
            </a:rPr>
            <a:t>多频网</a:t>
          </a:r>
          <a:endParaRPr lang="en-US" sz="2000" baseline="0" dirty="0">
            <a:latin typeface="Microsoft Sans Serif" panose="020B0604020202020204" pitchFamily="34" charset="0"/>
            <a:ea typeface="黑体" panose="02010609060101010101" pitchFamily="49" charset="-122"/>
          </a:endParaRPr>
        </a:p>
      </dgm:t>
    </dgm:pt>
    <dgm:pt modelId="{CBED7DE1-FC70-475C-A0F0-2258D5C7F369}" type="parTrans" cxnId="{0BC8A39A-38C0-48C8-AB33-65311104CAFF}">
      <dgm:prSet/>
      <dgm:spPr/>
      <dgm:t>
        <a:bodyPr/>
        <a:lstStyle/>
        <a:p>
          <a:endParaRPr lang="en-US" sz="1600" baseline="0">
            <a:latin typeface="Microsoft Sans Serif" panose="020B0604020202020204" pitchFamily="34" charset="0"/>
            <a:ea typeface="黑体" panose="02010609060101010101" pitchFamily="49" charset="-122"/>
          </a:endParaRPr>
        </a:p>
      </dgm:t>
    </dgm:pt>
    <dgm:pt modelId="{9679B232-9AA5-4E32-93BC-0100194F3B79}" type="sibTrans" cxnId="{0BC8A39A-38C0-48C8-AB33-65311104CAFF}">
      <dgm:prSet/>
      <dgm:spPr/>
      <dgm:t>
        <a:bodyPr/>
        <a:lstStyle/>
        <a:p>
          <a:endParaRPr lang="en-US" sz="1600" baseline="0">
            <a:latin typeface="Microsoft Sans Serif" panose="020B0604020202020204" pitchFamily="34" charset="0"/>
            <a:ea typeface="黑体" panose="02010609060101010101" pitchFamily="49" charset="-122"/>
          </a:endParaRPr>
        </a:p>
      </dgm:t>
    </dgm:pt>
    <dgm:pt modelId="{245309D3-0A0E-46F6-B227-3B91D39B7C51}">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各种部署可能性（例如移动网络运营商、广播网络运营商）</a:t>
          </a:r>
          <a:endParaRPr lang="en-US" sz="2000" baseline="0" dirty="0">
            <a:latin typeface="Microsoft Sans Serif" panose="020B0604020202020204" pitchFamily="34" charset="0"/>
            <a:ea typeface="黑体" panose="02010609060101010101" pitchFamily="49" charset="-122"/>
          </a:endParaRPr>
        </a:p>
      </dgm:t>
    </dgm:pt>
    <dgm:pt modelId="{59DD11BC-99D9-4430-A239-3F80F5F0A0EE}" type="parTrans" cxnId="{7C110F15-45C3-42DB-A739-14B526FEEC1A}">
      <dgm:prSet/>
      <dgm:spPr/>
      <dgm:t>
        <a:bodyPr/>
        <a:lstStyle/>
        <a:p>
          <a:endParaRPr lang="en-US" sz="1600" baseline="0">
            <a:latin typeface="Microsoft Sans Serif" panose="020B0604020202020204" pitchFamily="34" charset="0"/>
            <a:ea typeface="黑体" panose="02010609060101010101" pitchFamily="49" charset="-122"/>
          </a:endParaRPr>
        </a:p>
      </dgm:t>
    </dgm:pt>
    <dgm:pt modelId="{36BB9272-A217-41DC-ACB9-212281497E26}" type="sibTrans" cxnId="{7C110F15-45C3-42DB-A739-14B526FEEC1A}">
      <dgm:prSet/>
      <dgm:spPr/>
      <dgm:t>
        <a:bodyPr/>
        <a:lstStyle/>
        <a:p>
          <a:endParaRPr lang="en-US" sz="1600" baseline="0">
            <a:latin typeface="Microsoft Sans Serif" panose="020B0604020202020204" pitchFamily="34" charset="0"/>
            <a:ea typeface="黑体" panose="02010609060101010101" pitchFamily="49" charset="-122"/>
          </a:endParaRPr>
        </a:p>
      </dgm:t>
    </dgm:pt>
    <dgm:pt modelId="{CFB829C9-6A1A-4B31-8062-943E484D5E03}">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利用现有基础设施（</a:t>
          </a:r>
          <a:r>
            <a:rPr lang="en-US" altLang="en-US" sz="2000" baseline="0" dirty="0">
              <a:latin typeface="Microsoft Sans Serif" panose="020B0604020202020204" pitchFamily="34" charset="0"/>
              <a:ea typeface="黑体" panose="02010609060101010101" pitchFamily="49" charset="-122"/>
            </a:rPr>
            <a:t>HPHT</a:t>
          </a:r>
          <a:r>
            <a:rPr lang="zh-CN" altLang="en-US" sz="2000" baseline="0" dirty="0">
              <a:latin typeface="Microsoft Sans Serif" panose="020B0604020202020204" pitchFamily="34" charset="0"/>
              <a:ea typeface="黑体" panose="02010609060101010101" pitchFamily="49" charset="-122"/>
            </a:rPr>
            <a:t>、</a:t>
          </a:r>
          <a:r>
            <a:rPr lang="en-US" altLang="en-US" sz="2000" baseline="0" dirty="0">
              <a:latin typeface="Microsoft Sans Serif" panose="020B0604020202020204" pitchFamily="34" charset="0"/>
              <a:ea typeface="黑体" panose="02010609060101010101" pitchFamily="49" charset="-122"/>
            </a:rPr>
            <a:t>MPMT</a:t>
          </a:r>
          <a:r>
            <a:rPr lang="zh-CN" altLang="en-US" sz="2000" baseline="0" dirty="0">
              <a:latin typeface="Microsoft Sans Serif" panose="020B0604020202020204" pitchFamily="34" charset="0"/>
              <a:ea typeface="黑体" panose="02010609060101010101" pitchFamily="49" charset="-122"/>
            </a:rPr>
            <a:t>和</a:t>
          </a:r>
          <a:r>
            <a:rPr lang="en-US" altLang="en-US" sz="2000" baseline="0" dirty="0">
              <a:latin typeface="Microsoft Sans Serif" panose="020B0604020202020204" pitchFamily="34" charset="0"/>
              <a:ea typeface="黑体" panose="02010609060101010101" pitchFamily="49" charset="-122"/>
            </a:rPr>
            <a:t>LPLT</a:t>
          </a:r>
          <a:r>
            <a:rPr lang="zh-CN" altLang="en-US" sz="2000" baseline="0" dirty="0">
              <a:latin typeface="Microsoft Sans Serif" panose="020B0604020202020204" pitchFamily="34" charset="0"/>
              <a:ea typeface="黑体" panose="02010609060101010101" pitchFamily="49" charset="-122"/>
            </a:rPr>
            <a:t>）</a:t>
          </a:r>
          <a:endParaRPr lang="en-US" sz="2000" baseline="0" dirty="0">
            <a:latin typeface="Microsoft Sans Serif" panose="020B0604020202020204" pitchFamily="34" charset="0"/>
            <a:ea typeface="黑体" panose="02010609060101010101" pitchFamily="49" charset="-122"/>
          </a:endParaRPr>
        </a:p>
      </dgm:t>
    </dgm:pt>
    <dgm:pt modelId="{B9C03EBB-9BF8-4EAB-B520-221FC8A9C4BC}" type="parTrans" cxnId="{ED913F38-E59B-444B-ADE9-C4386DC1964F}">
      <dgm:prSet/>
      <dgm:spPr/>
      <dgm:t>
        <a:bodyPr/>
        <a:lstStyle/>
        <a:p>
          <a:endParaRPr lang="en-US" sz="1600" baseline="0">
            <a:latin typeface="Microsoft Sans Serif" panose="020B0604020202020204" pitchFamily="34" charset="0"/>
            <a:ea typeface="黑体" panose="02010609060101010101" pitchFamily="49" charset="-122"/>
          </a:endParaRPr>
        </a:p>
      </dgm:t>
    </dgm:pt>
    <dgm:pt modelId="{695A17DA-0705-4089-8FCA-9B5B01020AB6}" type="sibTrans" cxnId="{ED913F38-E59B-444B-ADE9-C4386DC1964F}">
      <dgm:prSet/>
      <dgm:spPr/>
      <dgm:t>
        <a:bodyPr/>
        <a:lstStyle/>
        <a:p>
          <a:endParaRPr lang="en-US" sz="1600" baseline="0">
            <a:latin typeface="Microsoft Sans Serif" panose="020B0604020202020204" pitchFamily="34" charset="0"/>
            <a:ea typeface="黑体" panose="02010609060101010101" pitchFamily="49" charset="-122"/>
          </a:endParaRPr>
        </a:p>
      </dgm:t>
    </dgm:pt>
    <dgm:pt modelId="{81A55424-841E-4DB5-AD99-55539E995520}">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高度灵活的速度（高达</a:t>
          </a:r>
          <a:r>
            <a:rPr lang="en-US" altLang="en-US" sz="2000" baseline="0" dirty="0">
              <a:latin typeface="Microsoft Sans Serif" panose="020B0604020202020204" pitchFamily="34" charset="0"/>
              <a:ea typeface="黑体" panose="02010609060101010101" pitchFamily="49" charset="-122"/>
            </a:rPr>
            <a:t>250km/h </a:t>
          </a:r>
          <a:r>
            <a:rPr lang="en-US" altLang="zh-CN" sz="2000" baseline="0" dirty="0">
              <a:latin typeface="Microsoft Sans Serif" panose="020B0604020202020204" pitchFamily="34" charset="0"/>
              <a:ea typeface="黑体" panose="02010609060101010101" pitchFamily="49" charset="-122"/>
            </a:rPr>
            <a:t>v</a:t>
          </a:r>
          <a:r>
            <a:rPr lang="en-US" altLang="en-US" sz="2000" baseline="0" dirty="0">
              <a:latin typeface="Microsoft Sans Serif" panose="020B0604020202020204" pitchFamily="34" charset="0"/>
              <a:ea typeface="黑体" panose="02010609060101010101" pitchFamily="49" charset="-122"/>
            </a:rPr>
            <a:t>s </a:t>
          </a:r>
          <a:r>
            <a:rPr lang="zh-CN" altLang="en-US" sz="2000" baseline="0" dirty="0">
              <a:latin typeface="Microsoft Sans Serif" panose="020B0604020202020204" pitchFamily="34" charset="0"/>
              <a:ea typeface="黑体" panose="02010609060101010101" pitchFamily="49" charset="-122"/>
            </a:rPr>
            <a:t>高达</a:t>
          </a:r>
          <a:r>
            <a:rPr lang="en-US" altLang="en-US" sz="2000" baseline="0" dirty="0">
              <a:latin typeface="Microsoft Sans Serif" panose="020B0604020202020204" pitchFamily="34" charset="0"/>
              <a:ea typeface="黑体" panose="02010609060101010101" pitchFamily="49" charset="-122"/>
            </a:rPr>
            <a:t>300µ</a:t>
          </a:r>
          <a:r>
            <a:rPr lang="en-US" altLang="zh-CN" sz="2000" baseline="0" dirty="0">
              <a:latin typeface="Microsoft Sans Serif" panose="020B0604020202020204" pitchFamily="34" charset="0"/>
              <a:ea typeface="黑体" panose="02010609060101010101" pitchFamily="49" charset="-122"/>
            </a:rPr>
            <a:t>s</a:t>
          </a:r>
          <a:r>
            <a:rPr lang="zh-CN" altLang="en-US" sz="2000" baseline="0" dirty="0">
              <a:latin typeface="Microsoft Sans Serif" panose="020B0604020202020204" pitchFamily="34" charset="0"/>
              <a:ea typeface="黑体" panose="02010609060101010101" pitchFamily="49" charset="-122"/>
            </a:rPr>
            <a:t>）</a:t>
          </a:r>
          <a:endParaRPr lang="en-US" altLang="en-US" sz="2000" baseline="0" dirty="0">
            <a:latin typeface="Microsoft Sans Serif" panose="020B0604020202020204" pitchFamily="34" charset="0"/>
            <a:ea typeface="黑体" panose="02010609060101010101" pitchFamily="49" charset="-122"/>
          </a:endParaRPr>
        </a:p>
      </dgm:t>
    </dgm:pt>
    <dgm:pt modelId="{8A57DEF7-4380-433F-B9F9-90C75A931E4D}" type="parTrans" cxnId="{22246F82-E690-4E93-9E02-0CAF29978097}">
      <dgm:prSet/>
      <dgm:spPr/>
      <dgm:t>
        <a:bodyPr/>
        <a:lstStyle/>
        <a:p>
          <a:endParaRPr lang="en-US" sz="1600" baseline="0">
            <a:latin typeface="Microsoft Sans Serif" panose="020B0604020202020204" pitchFamily="34" charset="0"/>
            <a:ea typeface="黑体" panose="02010609060101010101" pitchFamily="49" charset="-122"/>
          </a:endParaRPr>
        </a:p>
      </dgm:t>
    </dgm:pt>
    <dgm:pt modelId="{E03DBEC5-450E-4219-BB8B-CB627D485C42}" type="sibTrans" cxnId="{22246F82-E690-4E93-9E02-0CAF29978097}">
      <dgm:prSet/>
      <dgm:spPr/>
      <dgm:t>
        <a:bodyPr/>
        <a:lstStyle/>
        <a:p>
          <a:endParaRPr lang="en-US" sz="1600" baseline="0">
            <a:latin typeface="Microsoft Sans Serif" panose="020B0604020202020204" pitchFamily="34" charset="0"/>
            <a:ea typeface="黑体" panose="02010609060101010101" pitchFamily="49" charset="-122"/>
          </a:endParaRPr>
        </a:p>
      </dgm:t>
    </dgm:pt>
    <dgm:pt modelId="{B0B60FF3-F68A-4C62-8403-60B81EA22335}">
      <dgm:prSet phldrT="[Text]" custT="1"/>
      <dgm:spPr/>
      <dgm:t>
        <a:bodyPr/>
        <a:lstStyle/>
        <a:p>
          <a:pPr>
            <a:buSzPct val="80000"/>
          </a:pPr>
          <a:r>
            <a:rPr lang="zh-CN" altLang="en-US" sz="2000" baseline="0" dirty="0">
              <a:latin typeface="Microsoft Sans Serif" panose="020B0604020202020204" pitchFamily="34" charset="0"/>
              <a:ea typeface="黑体" panose="02010609060101010101" pitchFamily="49" charset="-122"/>
            </a:rPr>
            <a:t>可以结合现有</a:t>
          </a:r>
          <a:r>
            <a:rPr lang="de-DE" altLang="en-US" sz="2000" baseline="0" dirty="0">
              <a:latin typeface="Microsoft Sans Serif" panose="020B0604020202020204" pitchFamily="34" charset="0"/>
              <a:ea typeface="黑体" panose="02010609060101010101" pitchFamily="49" charset="-122"/>
            </a:rPr>
            <a:t>4G</a:t>
          </a:r>
          <a:r>
            <a:rPr lang="zh-CN" altLang="en-US" sz="2000" baseline="0" dirty="0">
              <a:latin typeface="Microsoft Sans Serif" panose="020B0604020202020204" pitchFamily="34" charset="0"/>
              <a:ea typeface="黑体" panose="02010609060101010101" pitchFamily="49" charset="-122"/>
            </a:rPr>
            <a:t>和</a:t>
          </a:r>
          <a:r>
            <a:rPr lang="de-DE" altLang="en-US" sz="2000" baseline="0" dirty="0">
              <a:latin typeface="Microsoft Sans Serif" panose="020B0604020202020204" pitchFamily="34" charset="0"/>
              <a:ea typeface="黑体" panose="02010609060101010101" pitchFamily="49" charset="-122"/>
            </a:rPr>
            <a:t>5G</a:t>
          </a:r>
          <a:r>
            <a:rPr lang="zh-CN" altLang="en-US" sz="2000" baseline="0" dirty="0">
              <a:latin typeface="Microsoft Sans Serif" panose="020B0604020202020204" pitchFamily="34" charset="0"/>
              <a:ea typeface="黑体" panose="02010609060101010101" pitchFamily="49" charset="-122"/>
            </a:rPr>
            <a:t>特性（单播、公共警报服务）</a:t>
          </a:r>
          <a:endParaRPr lang="en-US" altLang="en-US" sz="2000" baseline="0" dirty="0">
            <a:latin typeface="Microsoft Sans Serif" panose="020B0604020202020204" pitchFamily="34" charset="0"/>
            <a:ea typeface="黑体" panose="02010609060101010101" pitchFamily="49" charset="-122"/>
          </a:endParaRPr>
        </a:p>
      </dgm:t>
    </dgm:pt>
    <dgm:pt modelId="{74B85DEB-0766-4C03-9EB1-A512EE608CBB}" type="parTrans" cxnId="{9C2DE960-F2D8-4057-9E28-E123258C0716}">
      <dgm:prSet/>
      <dgm:spPr/>
      <dgm:t>
        <a:bodyPr/>
        <a:lstStyle/>
        <a:p>
          <a:endParaRPr lang="en-US" sz="1600" baseline="0">
            <a:latin typeface="Microsoft Sans Serif" panose="020B0604020202020204" pitchFamily="34" charset="0"/>
            <a:ea typeface="黑体" panose="02010609060101010101" pitchFamily="49" charset="-122"/>
          </a:endParaRPr>
        </a:p>
      </dgm:t>
    </dgm:pt>
    <dgm:pt modelId="{F8B7E8A5-8D9B-47AC-AFDF-D2CE3B552286}" type="sibTrans" cxnId="{9C2DE960-F2D8-4057-9E28-E123258C0716}">
      <dgm:prSet/>
      <dgm:spPr/>
      <dgm:t>
        <a:bodyPr/>
        <a:lstStyle/>
        <a:p>
          <a:endParaRPr lang="en-US" sz="1600" baseline="0">
            <a:latin typeface="Microsoft Sans Serif" panose="020B0604020202020204" pitchFamily="34" charset="0"/>
            <a:ea typeface="黑体" panose="02010609060101010101" pitchFamily="49" charset="-122"/>
          </a:endParaRPr>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通过简化架构支持无</a:t>
          </a:r>
          <a:r>
            <a:rPr lang="en-US" altLang="en-US" sz="2000" kern="1200" baseline="0" dirty="0">
              <a:latin typeface="Microsoft Sans Serif" panose="020B0604020202020204" pitchFamily="34" charset="0"/>
              <a:ea typeface="黑体" panose="02010609060101010101" pitchFamily="49" charset="-122"/>
            </a:rPr>
            <a:t>SIM</a:t>
          </a:r>
          <a:r>
            <a:rPr lang="zh-CN" altLang="en-US" sz="2000" kern="1200" baseline="0" dirty="0">
              <a:latin typeface="Microsoft Sans Serif" panose="020B0604020202020204" pitchFamily="34" charset="0"/>
              <a:ea typeface="黑体" panose="02010609060101010101" pitchFamily="49" charset="-122"/>
            </a:rPr>
            <a:t>卡接收</a:t>
          </a:r>
          <a:endParaRPr lang="en-US" sz="2000" kern="1200" baseline="0" dirty="0">
            <a:latin typeface="Microsoft Sans Serif" panose="020B0604020202020204" pitchFamily="34" charset="0"/>
            <a:ea typeface="黑体" panose="02010609060101010101" pitchFamily="49" charset="-122"/>
          </a:endParaRPr>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仅接收模式（</a:t>
          </a:r>
          <a:r>
            <a:rPr lang="en-US" altLang="en-US" sz="2000" kern="1200" baseline="0" dirty="0">
              <a:latin typeface="Microsoft Sans Serif" panose="020B0604020202020204" pitchFamily="34" charset="0"/>
              <a:ea typeface="黑体" panose="02010609060101010101" pitchFamily="49" charset="-122"/>
            </a:rPr>
            <a:t>ROM</a:t>
          </a:r>
          <a:r>
            <a:rPr lang="zh-CN" altLang="en-US" sz="2000" kern="1200" baseline="0" dirty="0">
              <a:latin typeface="Microsoft Sans Serif" panose="020B0604020202020204" pitchFamily="34" charset="0"/>
              <a:ea typeface="黑体" panose="02010609060101010101" pitchFamily="49" charset="-122"/>
            </a:rPr>
            <a:t>）和</a:t>
          </a:r>
          <a:r>
            <a:rPr lang="zh-CN" altLang="en-US" sz="2000" kern="1200" baseline="0" dirty="0">
              <a:ln/>
              <a:latin typeface="Microsoft Sans Serif" panose="020B0604020202020204" pitchFamily="34" charset="0"/>
              <a:ea typeface="黑体" panose="02010609060101010101" pitchFamily="49" charset="-122"/>
            </a:rPr>
            <a:t>免费广播（</a:t>
          </a:r>
          <a:r>
            <a:rPr lang="en-US" altLang="en-US" sz="2000" kern="1200" baseline="0" dirty="0">
              <a:ln/>
              <a:latin typeface="Microsoft Sans Serif" panose="020B0604020202020204" pitchFamily="34" charset="0"/>
              <a:ea typeface="黑体" panose="02010609060101010101" pitchFamily="49" charset="-122"/>
            </a:rPr>
            <a:t>FTA</a:t>
          </a:r>
          <a:r>
            <a:rPr lang="zh-CN" altLang="en-US" sz="2000" kern="1200" baseline="0" dirty="0">
              <a:ln/>
              <a:latin typeface="Microsoft Sans Serif" panose="020B0604020202020204" pitchFamily="34" charset="0"/>
              <a:ea typeface="黑体" panose="02010609060101010101" pitchFamily="49" charset="-122"/>
            </a:rPr>
            <a:t>）</a:t>
          </a:r>
          <a:endParaRPr lang="en-US" sz="2000" kern="1200" baseline="0" dirty="0">
            <a:latin typeface="Microsoft Sans Serif" panose="020B0604020202020204" pitchFamily="34" charset="0"/>
            <a:ea typeface="黑体" panose="02010609060101010101" pitchFamily="49" charset="-122"/>
          </a:endParaRPr>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不同频谱选项（例如</a:t>
          </a:r>
          <a:r>
            <a:rPr lang="en-US" altLang="en-US" sz="2000" kern="1200" baseline="0" dirty="0">
              <a:latin typeface="Microsoft Sans Serif" panose="020B0604020202020204" pitchFamily="34" charset="0"/>
              <a:ea typeface="黑体" panose="02010609060101010101" pitchFamily="49" charset="-122"/>
            </a:rPr>
            <a:t>UHF</a:t>
          </a:r>
          <a:r>
            <a:rPr lang="zh-CN" altLang="en-US" sz="2000" kern="1200" baseline="0" dirty="0">
              <a:latin typeface="Microsoft Sans Serif" panose="020B0604020202020204" pitchFamily="34" charset="0"/>
              <a:ea typeface="黑体" panose="02010609060101010101" pitchFamily="49" charset="-122"/>
            </a:rPr>
            <a:t>、</a:t>
          </a:r>
          <a:r>
            <a:rPr lang="en-US" altLang="en-US" sz="2000" kern="1200" baseline="0" dirty="0">
              <a:latin typeface="Microsoft Sans Serif" panose="020B0604020202020204" pitchFamily="34" charset="0"/>
              <a:ea typeface="黑体" panose="02010609060101010101" pitchFamily="49" charset="-122"/>
            </a:rPr>
            <a:t>SDL</a:t>
          </a:r>
          <a:r>
            <a:rPr lang="zh-CN" altLang="en-US" sz="2000" kern="1200" baseline="0" dirty="0">
              <a:latin typeface="Microsoft Sans Serif" panose="020B0604020202020204" pitchFamily="34" charset="0"/>
              <a:ea typeface="黑体" panose="02010609060101010101" pitchFamily="49" charset="-122"/>
            </a:rPr>
            <a:t>）以及单频网</a:t>
          </a:r>
          <a:r>
            <a:rPr lang="en-US" altLang="en-US" sz="2000" kern="1200" baseline="0" dirty="0">
              <a:latin typeface="Microsoft Sans Serif" panose="020B0604020202020204" pitchFamily="34" charset="0"/>
              <a:ea typeface="黑体" panose="02010609060101010101" pitchFamily="49" charset="-122"/>
            </a:rPr>
            <a:t>/</a:t>
          </a:r>
          <a:r>
            <a:rPr lang="zh-CN" altLang="en-US" sz="2000" kern="1200" baseline="0" dirty="0">
              <a:latin typeface="Microsoft Sans Serif" panose="020B0604020202020204" pitchFamily="34" charset="0"/>
              <a:ea typeface="黑体" panose="02010609060101010101" pitchFamily="49" charset="-122"/>
            </a:rPr>
            <a:t>多频网</a:t>
          </a:r>
          <a:endParaRPr lang="en-US" sz="2000" kern="1200" baseline="0" dirty="0">
            <a:latin typeface="Microsoft Sans Serif" panose="020B0604020202020204" pitchFamily="34" charset="0"/>
            <a:ea typeface="黑体" panose="02010609060101010101" pitchFamily="49" charset="-122"/>
          </a:endParaRPr>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各种部署可能性（例如移动网络运营商、广播网络运营商）</a:t>
          </a:r>
          <a:endParaRPr lang="en-US" sz="2000" kern="1200" baseline="0" dirty="0">
            <a:latin typeface="Microsoft Sans Serif" panose="020B0604020202020204" pitchFamily="34" charset="0"/>
            <a:ea typeface="黑体" panose="02010609060101010101" pitchFamily="49" charset="-122"/>
          </a:endParaRPr>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利用现有基础设施（</a:t>
          </a:r>
          <a:r>
            <a:rPr lang="en-US" altLang="en-US" sz="2000" kern="1200" baseline="0" dirty="0">
              <a:latin typeface="Microsoft Sans Serif" panose="020B0604020202020204" pitchFamily="34" charset="0"/>
              <a:ea typeface="黑体" panose="02010609060101010101" pitchFamily="49" charset="-122"/>
            </a:rPr>
            <a:t>HPHT</a:t>
          </a:r>
          <a:r>
            <a:rPr lang="zh-CN" altLang="en-US" sz="2000" kern="1200" baseline="0" dirty="0">
              <a:latin typeface="Microsoft Sans Serif" panose="020B0604020202020204" pitchFamily="34" charset="0"/>
              <a:ea typeface="黑体" panose="02010609060101010101" pitchFamily="49" charset="-122"/>
            </a:rPr>
            <a:t>、</a:t>
          </a:r>
          <a:r>
            <a:rPr lang="en-US" altLang="en-US" sz="2000" kern="1200" baseline="0" dirty="0">
              <a:latin typeface="Microsoft Sans Serif" panose="020B0604020202020204" pitchFamily="34" charset="0"/>
              <a:ea typeface="黑体" panose="02010609060101010101" pitchFamily="49" charset="-122"/>
            </a:rPr>
            <a:t>MPMT</a:t>
          </a:r>
          <a:r>
            <a:rPr lang="zh-CN" altLang="en-US" sz="2000" kern="1200" baseline="0" dirty="0">
              <a:latin typeface="Microsoft Sans Serif" panose="020B0604020202020204" pitchFamily="34" charset="0"/>
              <a:ea typeface="黑体" panose="02010609060101010101" pitchFamily="49" charset="-122"/>
            </a:rPr>
            <a:t>和</a:t>
          </a:r>
          <a:r>
            <a:rPr lang="en-US" altLang="en-US" sz="2000" kern="1200" baseline="0" dirty="0">
              <a:latin typeface="Microsoft Sans Serif" panose="020B0604020202020204" pitchFamily="34" charset="0"/>
              <a:ea typeface="黑体" panose="02010609060101010101" pitchFamily="49" charset="-122"/>
            </a:rPr>
            <a:t>LPLT</a:t>
          </a:r>
          <a:r>
            <a:rPr lang="zh-CN" altLang="en-US" sz="2000" kern="1200" baseline="0" dirty="0">
              <a:latin typeface="Microsoft Sans Serif" panose="020B0604020202020204" pitchFamily="34" charset="0"/>
              <a:ea typeface="黑体" panose="02010609060101010101" pitchFamily="49" charset="-122"/>
            </a:rPr>
            <a:t>）</a:t>
          </a:r>
          <a:endParaRPr lang="en-US" sz="2000" kern="1200" baseline="0" dirty="0">
            <a:latin typeface="Microsoft Sans Serif" panose="020B0604020202020204" pitchFamily="34" charset="0"/>
            <a:ea typeface="黑体" panose="02010609060101010101" pitchFamily="49" charset="-122"/>
          </a:endParaRPr>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高度灵活的速度（高达</a:t>
          </a:r>
          <a:r>
            <a:rPr lang="en-US" altLang="en-US" sz="2000" kern="1200" baseline="0" dirty="0">
              <a:latin typeface="Microsoft Sans Serif" panose="020B0604020202020204" pitchFamily="34" charset="0"/>
              <a:ea typeface="黑体" panose="02010609060101010101" pitchFamily="49" charset="-122"/>
            </a:rPr>
            <a:t>250km/h </a:t>
          </a:r>
          <a:r>
            <a:rPr lang="en-US" altLang="zh-CN" sz="2000" kern="1200" baseline="0" dirty="0">
              <a:latin typeface="Microsoft Sans Serif" panose="020B0604020202020204" pitchFamily="34" charset="0"/>
              <a:ea typeface="黑体" panose="02010609060101010101" pitchFamily="49" charset="-122"/>
            </a:rPr>
            <a:t>v</a:t>
          </a:r>
          <a:r>
            <a:rPr lang="en-US" altLang="en-US" sz="2000" kern="1200" baseline="0" dirty="0">
              <a:latin typeface="Microsoft Sans Serif" panose="020B0604020202020204" pitchFamily="34" charset="0"/>
              <a:ea typeface="黑体" panose="02010609060101010101" pitchFamily="49" charset="-122"/>
            </a:rPr>
            <a:t>s </a:t>
          </a:r>
          <a:r>
            <a:rPr lang="zh-CN" altLang="en-US" sz="2000" kern="1200" baseline="0" dirty="0">
              <a:latin typeface="Microsoft Sans Serif" panose="020B0604020202020204" pitchFamily="34" charset="0"/>
              <a:ea typeface="黑体" panose="02010609060101010101" pitchFamily="49" charset="-122"/>
            </a:rPr>
            <a:t>高达</a:t>
          </a:r>
          <a:r>
            <a:rPr lang="en-US" altLang="en-US" sz="2000" kern="1200" baseline="0" dirty="0">
              <a:latin typeface="Microsoft Sans Serif" panose="020B0604020202020204" pitchFamily="34" charset="0"/>
              <a:ea typeface="黑体" panose="02010609060101010101" pitchFamily="49" charset="-122"/>
            </a:rPr>
            <a:t>300µ</a:t>
          </a:r>
          <a:r>
            <a:rPr lang="en-US" altLang="zh-CN" sz="2000" kern="1200" baseline="0" dirty="0">
              <a:latin typeface="Microsoft Sans Serif" panose="020B0604020202020204" pitchFamily="34" charset="0"/>
              <a:ea typeface="黑体" panose="02010609060101010101" pitchFamily="49" charset="-122"/>
            </a:rPr>
            <a:t>s</a:t>
          </a:r>
          <a:r>
            <a:rPr lang="zh-CN" altLang="en-US" sz="2000" kern="1200" baseline="0" dirty="0">
              <a:latin typeface="Microsoft Sans Serif" panose="020B0604020202020204" pitchFamily="34" charset="0"/>
              <a:ea typeface="黑体" panose="02010609060101010101" pitchFamily="49" charset="-122"/>
            </a:rPr>
            <a:t>）</a:t>
          </a:r>
          <a:endParaRPr lang="en-US" altLang="en-US" sz="2000" kern="1200" baseline="0" dirty="0">
            <a:latin typeface="Microsoft Sans Serif" panose="020B0604020202020204" pitchFamily="34" charset="0"/>
            <a:ea typeface="黑体" panose="02010609060101010101" pitchFamily="49" charset="-122"/>
          </a:endParaRP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50800" rIns="50800" bIns="50800" numCol="1" spcCol="1270" anchor="ctr" anchorCtr="0">
          <a:noAutofit/>
        </a:bodyPr>
        <a:lstStyle/>
        <a:p>
          <a:pPr marL="0" lvl="0" indent="0" algn="l" defTabSz="889000">
            <a:lnSpc>
              <a:spcPct val="90000"/>
            </a:lnSpc>
            <a:spcBef>
              <a:spcPct val="0"/>
            </a:spcBef>
            <a:spcAft>
              <a:spcPct val="35000"/>
            </a:spcAft>
            <a:buSzPct val="80000"/>
            <a:buNone/>
          </a:pPr>
          <a:r>
            <a:rPr lang="zh-CN" altLang="en-US" sz="2000" kern="1200" baseline="0" dirty="0">
              <a:latin typeface="Microsoft Sans Serif" panose="020B0604020202020204" pitchFamily="34" charset="0"/>
              <a:ea typeface="黑体" panose="02010609060101010101" pitchFamily="49" charset="-122"/>
            </a:rPr>
            <a:t>可以结合现有</a:t>
          </a:r>
          <a:r>
            <a:rPr lang="de-DE" altLang="en-US" sz="2000" kern="1200" baseline="0" dirty="0">
              <a:latin typeface="Microsoft Sans Serif" panose="020B0604020202020204" pitchFamily="34" charset="0"/>
              <a:ea typeface="黑体" panose="02010609060101010101" pitchFamily="49" charset="-122"/>
            </a:rPr>
            <a:t>4G</a:t>
          </a:r>
          <a:r>
            <a:rPr lang="zh-CN" altLang="en-US" sz="2000" kern="1200" baseline="0" dirty="0">
              <a:latin typeface="Microsoft Sans Serif" panose="020B0604020202020204" pitchFamily="34" charset="0"/>
              <a:ea typeface="黑体" panose="02010609060101010101" pitchFamily="49" charset="-122"/>
            </a:rPr>
            <a:t>和</a:t>
          </a:r>
          <a:r>
            <a:rPr lang="de-DE" altLang="en-US" sz="2000" kern="1200" baseline="0" dirty="0">
              <a:latin typeface="Microsoft Sans Serif" panose="020B0604020202020204" pitchFamily="34" charset="0"/>
              <a:ea typeface="黑体" panose="02010609060101010101" pitchFamily="49" charset="-122"/>
            </a:rPr>
            <a:t>5G</a:t>
          </a:r>
          <a:r>
            <a:rPr lang="zh-CN" altLang="en-US" sz="2000" kern="1200" baseline="0" dirty="0">
              <a:latin typeface="Microsoft Sans Serif" panose="020B0604020202020204" pitchFamily="34" charset="0"/>
              <a:ea typeface="黑体" panose="02010609060101010101" pitchFamily="49" charset="-122"/>
            </a:rPr>
            <a:t>特性（单播、公共警报服务）</a:t>
          </a:r>
          <a:endParaRPr lang="en-US" altLang="en-US" sz="2000" kern="1200" baseline="0" dirty="0">
            <a:latin typeface="Microsoft Sans Serif" panose="020B0604020202020204" pitchFamily="34" charset="0"/>
            <a:ea typeface="黑体" panose="02010609060101010101" pitchFamily="49" charset="-122"/>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1F12246-568D-2A2A-46EB-51D0D6F9C1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8C2A02D-4773-E8BA-D971-D8C79C10C7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CC50A1-E8EA-4905-ABB6-CFBEBF124B2B}" type="datetimeFigureOut">
              <a:rPr lang="zh-CN" altLang="en-US" smtClean="0"/>
              <a:t>2025/6/24</a:t>
            </a:fld>
            <a:endParaRPr lang="zh-CN" altLang="en-US"/>
          </a:p>
        </p:txBody>
      </p:sp>
      <p:sp>
        <p:nvSpPr>
          <p:cNvPr id="4" name="页脚占位符 3">
            <a:extLst>
              <a:ext uri="{FF2B5EF4-FFF2-40B4-BE49-F238E27FC236}">
                <a16:creationId xmlns:a16="http://schemas.microsoft.com/office/drawing/2014/main" id="{B3FE678E-C3A6-3A9B-AF67-73991CA835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CAD6D9B-BF3F-1B3D-BF0C-EBC2C00325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80454B-D295-409D-8B6C-C75686F03747}" type="slidenum">
              <a:rPr lang="zh-CN" altLang="en-US" smtClean="0"/>
              <a:t>‹#›</a:t>
            </a:fld>
            <a:endParaRPr lang="zh-CN" altLang="en-US"/>
          </a:p>
        </p:txBody>
      </p:sp>
    </p:spTree>
    <p:extLst>
      <p:ext uri="{BB962C8B-B14F-4D97-AF65-F5344CB8AC3E}">
        <p14:creationId xmlns:p14="http://schemas.microsoft.com/office/powerpoint/2010/main" val="177347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B1D83-DD56-4A54-83E5-D928CED9BCBB}" type="datetimeFigureOut">
              <a:rPr lang="zh-CN" altLang="en-US" smtClean="0"/>
              <a:t>2025/6/24</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52AC2-A4D9-4C17-91B1-C07F9EF8FD90}" type="slidenum">
              <a:rPr lang="zh-CN" altLang="en-US" smtClean="0"/>
              <a:t>‹#›</a:t>
            </a:fld>
            <a:endParaRPr lang="zh-CN" altLang="en-US"/>
          </a:p>
        </p:txBody>
      </p:sp>
    </p:spTree>
    <p:extLst>
      <p:ext uri="{BB962C8B-B14F-4D97-AF65-F5344CB8AC3E}">
        <p14:creationId xmlns:p14="http://schemas.microsoft.com/office/powerpoint/2010/main" val="171586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452AC2-A4D9-4C17-91B1-C07F9EF8FD90}" type="slidenum">
              <a:rPr lang="zh-CN" altLang="en-US" smtClean="0"/>
              <a:t>1</a:t>
            </a:fld>
            <a:endParaRPr lang="zh-CN" altLang="en-US"/>
          </a:p>
        </p:txBody>
      </p:sp>
    </p:spTree>
    <p:extLst>
      <p:ext uri="{BB962C8B-B14F-4D97-AF65-F5344CB8AC3E}">
        <p14:creationId xmlns:p14="http://schemas.microsoft.com/office/powerpoint/2010/main" val="317763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366782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452AC2-A4D9-4C17-91B1-C07F9EF8FD90}" type="slidenum">
              <a:rPr lang="zh-CN" altLang="en-US" smtClean="0"/>
              <a:t>3</a:t>
            </a:fld>
            <a:endParaRPr lang="zh-CN" altLang="en-US"/>
          </a:p>
        </p:txBody>
      </p:sp>
    </p:spTree>
    <p:extLst>
      <p:ext uri="{BB962C8B-B14F-4D97-AF65-F5344CB8AC3E}">
        <p14:creationId xmlns:p14="http://schemas.microsoft.com/office/powerpoint/2010/main" val="348120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60C11-8391-4B20-A16F-FC47300CA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SimSun"/>
              <a:ea typeface="SimSun"/>
              <a:cs typeface="SimSun"/>
            </a:endParaRPr>
          </a:p>
        </p:txBody>
      </p:sp>
    </p:spTree>
    <p:extLst>
      <p:ext uri="{BB962C8B-B14F-4D97-AF65-F5344CB8AC3E}">
        <p14:creationId xmlns:p14="http://schemas.microsoft.com/office/powerpoint/2010/main" val="421066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192533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452AC2-A4D9-4C17-91B1-C07F9EF8FD90}" type="slidenum">
              <a:rPr lang="zh-CN" altLang="en-US" smtClean="0"/>
              <a:t>13</a:t>
            </a:fld>
            <a:endParaRPr lang="zh-CN" altLang="en-US"/>
          </a:p>
        </p:txBody>
      </p:sp>
    </p:spTree>
    <p:extLst>
      <p:ext uri="{BB962C8B-B14F-4D97-AF65-F5344CB8AC3E}">
        <p14:creationId xmlns:p14="http://schemas.microsoft.com/office/powerpoint/2010/main" val="72640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4242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4474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endParaRPr lang="en-US">
              <a:solidFill>
                <a:schemeClr val="accent4">
                  <a:lumMod val="60000"/>
                  <a:lumOff val="40000"/>
                </a:schemeClr>
              </a:solidFill>
            </a:endParaRPr>
          </a:p>
        </p:txBody>
      </p:sp>
    </p:spTree>
    <p:extLst>
      <p:ext uri="{BB962C8B-B14F-4D97-AF65-F5344CB8AC3E}">
        <p14:creationId xmlns:p14="http://schemas.microsoft.com/office/powerpoint/2010/main" val="79243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endParaRPr lang="en-US">
              <a:solidFill>
                <a:schemeClr val="accent4">
                  <a:lumMod val="60000"/>
                  <a:lumOff val="40000"/>
                </a:schemeClr>
              </a:solidFill>
            </a:endParaRP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87752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83444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15137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8630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227236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34914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4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a:solidFill>
                <a:schemeClr val="accent5">
                  <a:lumMod val="40000"/>
                  <a:lumOff val="60000"/>
                </a:schemeClr>
              </a:solidFill>
            </a:endParaRPr>
          </a:p>
        </p:txBody>
      </p:sp>
    </p:spTree>
    <p:extLst>
      <p:ext uri="{BB962C8B-B14F-4D97-AF65-F5344CB8AC3E}">
        <p14:creationId xmlns:p14="http://schemas.microsoft.com/office/powerpoint/2010/main" val="39663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a:solidFill>
                <a:schemeClr val="accent5">
                  <a:lumMod val="40000"/>
                  <a:lumOff val="60000"/>
                </a:schemeClr>
              </a:solidFill>
            </a:endParaRPr>
          </a:p>
        </p:txBody>
      </p:sp>
    </p:spTree>
    <p:extLst>
      <p:ext uri="{BB962C8B-B14F-4D97-AF65-F5344CB8AC3E}">
        <p14:creationId xmlns:p14="http://schemas.microsoft.com/office/powerpoint/2010/main" val="12853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177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a:solidFill>
                <a:schemeClr val="accent5">
                  <a:lumMod val="40000"/>
                  <a:lumOff val="60000"/>
                </a:schemeClr>
              </a:solidFill>
            </a:endParaRPr>
          </a:p>
        </p:txBody>
      </p:sp>
    </p:spTree>
    <p:extLst>
      <p:ext uri="{BB962C8B-B14F-4D97-AF65-F5344CB8AC3E}">
        <p14:creationId xmlns:p14="http://schemas.microsoft.com/office/powerpoint/2010/main" val="36124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8900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6356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0251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8927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72758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72024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400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55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Tree>
    <p:extLst>
      <p:ext uri="{BB962C8B-B14F-4D97-AF65-F5344CB8AC3E}">
        <p14:creationId xmlns:p14="http://schemas.microsoft.com/office/powerpoint/2010/main" val="21996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0045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306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886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187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409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415446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1149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1084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solidFill>
                <a:schemeClr val="accent2">
                  <a:lumMod val="60000"/>
                  <a:lumOff val="40000"/>
                </a:schemeClr>
              </a:solidFill>
            </a:endParaRP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10571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solidFill>
                <a:schemeClr val="accent2">
                  <a:lumMod val="60000"/>
                  <a:lumOff val="40000"/>
                </a:schemeClr>
              </a:solidFill>
            </a:endParaRPr>
          </a:p>
        </p:txBody>
      </p:sp>
    </p:spTree>
    <p:extLst>
      <p:ext uri="{BB962C8B-B14F-4D97-AF65-F5344CB8AC3E}">
        <p14:creationId xmlns:p14="http://schemas.microsoft.com/office/powerpoint/2010/main" val="351829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Tree>
    <p:extLst>
      <p:ext uri="{BB962C8B-B14F-4D97-AF65-F5344CB8AC3E}">
        <p14:creationId xmlns:p14="http://schemas.microsoft.com/office/powerpoint/2010/main" val="188824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67088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Tree>
    <p:extLst>
      <p:ext uri="{BB962C8B-B14F-4D97-AF65-F5344CB8AC3E}">
        <p14:creationId xmlns:p14="http://schemas.microsoft.com/office/powerpoint/2010/main" val="3900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Tree>
    <p:extLst>
      <p:ext uri="{BB962C8B-B14F-4D97-AF65-F5344CB8AC3E}">
        <p14:creationId xmlns:p14="http://schemas.microsoft.com/office/powerpoint/2010/main" val="41601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172852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Tree>
    <p:extLst>
      <p:ext uri="{BB962C8B-B14F-4D97-AF65-F5344CB8AC3E}">
        <p14:creationId xmlns:p14="http://schemas.microsoft.com/office/powerpoint/2010/main" val="16689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Midnight bottom/Off-white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err="1">
              <a:ln>
                <a:noFill/>
              </a:ln>
              <a:solidFill>
                <a:prstClr val="white"/>
              </a:solidFill>
              <a:effectLst/>
              <a:uLnTx/>
              <a:uFillTx/>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solidFill>
                <a:latin typeface="+mn-lt"/>
                <a:ea typeface="+mn-ea"/>
                <a:cs typeface="+mn-cs"/>
              </a:defRPr>
            </a:lvl1pPr>
          </a:lstStyle>
          <a:p>
            <a:endParaRPr lang="en-US"/>
          </a:p>
        </p:txBody>
      </p:sp>
      <p:sp>
        <p:nvSpPr>
          <p:cNvPr id="6" name="TextBox 5">
            <a:extLst>
              <a:ext uri="{FF2B5EF4-FFF2-40B4-BE49-F238E27FC236}">
                <a16:creationId xmlns:a16="http://schemas.microsoft.com/office/drawing/2014/main" id="{3B17CAFC-A6A0-488A-86FF-5D715DB4D9A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solidFill>
                <a:latin typeface="+mn-lt"/>
                <a:ea typeface="+mn-ea"/>
                <a:cs typeface="+mn-cs"/>
              </a:rPr>
              <a:pPr marL="0" lvl="0" algn="r" defTabSz="914400" rtl="0" eaLnBrk="1" latinLnBrk="0" hangingPunct="1">
                <a:lnSpc>
                  <a:spcPct val="125000"/>
                </a:lnSpc>
              </a:pPr>
              <a:t>‹#›</a:t>
            </a:fld>
            <a:endParaRPr lang="en-US" sz="800" kern="1200">
              <a:solidFill>
                <a:schemeClr val="accent6"/>
              </a:solidFill>
              <a:latin typeface="+mn-lt"/>
              <a:ea typeface="+mn-ea"/>
              <a:cs typeface="+mn-cs"/>
            </a:endParaRPr>
          </a:p>
        </p:txBody>
      </p:sp>
    </p:spTree>
    <p:extLst>
      <p:ext uri="{BB962C8B-B14F-4D97-AF65-F5344CB8AC3E}">
        <p14:creationId xmlns:p14="http://schemas.microsoft.com/office/powerpoint/2010/main" val="119150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_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1" name="Text Placeholder 7">
            <a:extLst>
              <a:ext uri="{FF2B5EF4-FFF2-40B4-BE49-F238E27FC236}">
                <a16:creationId xmlns:a16="http://schemas.microsoft.com/office/drawing/2014/main" id="{33E6EF21-6657-254C-A83D-13CF96B4D619}"/>
              </a:ext>
            </a:extLst>
          </p:cNvPr>
          <p:cNvSpPr>
            <a:spLocks noGrp="1"/>
          </p:cNvSpPr>
          <p:nvPr>
            <p:ph type="body" sz="quarter" idx="10" hasCustomPrompt="1"/>
          </p:nvPr>
        </p:nvSpPr>
        <p:spPr bwMode="gray">
          <a:xfrm>
            <a:off x="495300" y="4195085"/>
            <a:ext cx="6438502"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2" name="Text Placeholder 7">
            <a:extLst>
              <a:ext uri="{FF2B5EF4-FFF2-40B4-BE49-F238E27FC236}">
                <a16:creationId xmlns:a16="http://schemas.microsoft.com/office/drawing/2014/main" id="{23065A3A-04D6-8341-9C14-E05130468E9D}"/>
              </a:ext>
            </a:extLst>
          </p:cNvPr>
          <p:cNvSpPr>
            <a:spLocks noGrp="1"/>
          </p:cNvSpPr>
          <p:nvPr>
            <p:ph type="body" sz="quarter" idx="11" hasCustomPrompt="1"/>
          </p:nvPr>
        </p:nvSpPr>
        <p:spPr bwMode="gray">
          <a:xfrm>
            <a:off x="6202433"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3" name="Text Placeholder 5">
            <a:extLst>
              <a:ext uri="{FF2B5EF4-FFF2-40B4-BE49-F238E27FC236}">
                <a16:creationId xmlns:a16="http://schemas.microsoft.com/office/drawing/2014/main" id="{52610741-1EB2-134D-BA32-8F6910E27016}"/>
              </a:ext>
            </a:extLst>
          </p:cNvPr>
          <p:cNvSpPr>
            <a:spLocks noGrp="1"/>
          </p:cNvSpPr>
          <p:nvPr>
            <p:ph type="body" sz="quarter" idx="13" hasCustomPrompt="1"/>
          </p:nvPr>
        </p:nvSpPr>
        <p:spPr bwMode="gray">
          <a:xfrm>
            <a:off x="94488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26" name="Title 2">
            <a:extLst>
              <a:ext uri="{FF2B5EF4-FFF2-40B4-BE49-F238E27FC236}">
                <a16:creationId xmlns:a16="http://schemas.microsoft.com/office/drawing/2014/main" id="{33856996-3DB2-0945-A715-5C6BAA035C9B}"/>
              </a:ext>
            </a:extLst>
          </p:cNvPr>
          <p:cNvSpPr>
            <a:spLocks noGrp="1"/>
          </p:cNvSpPr>
          <p:nvPr>
            <p:ph type="title"/>
          </p:nvPr>
        </p:nvSpPr>
        <p:spPr bwMode="gray">
          <a:xfrm>
            <a:off x="431638" y="2631736"/>
            <a:ext cx="6502163" cy="1445909"/>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03362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Qualcomm Proprietary and Confidential</a:t>
            </a:r>
            <a:endParaRPr lang="en-US" dirty="0"/>
          </a:p>
        </p:txBody>
      </p:sp>
    </p:spTree>
    <p:extLst>
      <p:ext uri="{BB962C8B-B14F-4D97-AF65-F5344CB8AC3E}">
        <p14:creationId xmlns:p14="http://schemas.microsoft.com/office/powerpoint/2010/main" val="204603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_Thank You Midnight 2">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78668"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0" y="1825244"/>
            <a:ext cx="12192001" cy="1860959"/>
          </a:xfrm>
          <a:prstGeom prst="rect">
            <a:avLst/>
          </a:prstGeom>
          <a:noFill/>
        </p:spPr>
        <p:txBody>
          <a:bodyPr wrap="square" lIns="0" tIns="0" rIns="0" bIns="0" rtlCol="0">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zh-CN" altLang="en-US" sz="139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latin typeface="Microsoft Sans Serif" panose="020B0604020202020204" pitchFamily="34" charset="0"/>
                <a:ea typeface="SimHei" panose="02010609060101010101" pitchFamily="49" charset="-122"/>
                <a:cs typeface="Microsoft Sans Serif" panose="020B0604020202020204" pitchFamily="34" charset="0"/>
              </a:rPr>
              <a:t>谢谢</a:t>
            </a:r>
            <a:endParaRPr kumimoji="0" lang="en-US" sz="139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34722" y="5612742"/>
            <a:ext cx="3127218" cy="575094"/>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zh-CN" altLang="en-US" sz="1050" b="0" i="0" u="none" strike="noStrike" kern="1200" cap="none" spc="0" normalizeH="0" baseline="0" noProof="0" dirty="0">
                <a:ln>
                  <a:noFill/>
                </a:ln>
                <a:solidFill>
                  <a:schemeClr val="bg1"/>
                </a:solidFill>
                <a:effectLst/>
                <a:uLnTx/>
                <a:uFillTx/>
                <a:latin typeface="+mn-lt"/>
                <a:ea typeface="黑体" panose="02010609060101010101" pitchFamily="49" charset="-122"/>
                <a:cs typeface="Microsoft Sans Serif" panose="020B0604020202020204" pitchFamily="34" charset="0"/>
              </a:rPr>
              <a:t>请关注我们的新浪微博：</a:t>
            </a:r>
            <a:r>
              <a:rPr kumimoji="0" lang="en-US" altLang="zh-CN" sz="1050" b="0" i="0" u="none" strike="noStrike" kern="1200" cap="none" spc="0" normalizeH="0" baseline="0" noProof="0" dirty="0">
                <a:ln>
                  <a:noFill/>
                </a:ln>
                <a:solidFill>
                  <a:schemeClr val="bg1"/>
                </a:solidFill>
                <a:effectLst/>
                <a:uLnTx/>
                <a:uFillTx/>
                <a:latin typeface="+mn-lt"/>
                <a:ea typeface="黑体" panose="02010609060101010101" pitchFamily="49" charset="-122"/>
                <a:cs typeface="Microsoft Sans Serif" panose="020B0604020202020204" pitchFamily="34" charset="0"/>
              </a:rPr>
              <a:t>@</a:t>
            </a:r>
            <a:r>
              <a:rPr kumimoji="0" lang="zh-CN" altLang="en-US" sz="1050" b="0" i="0" u="none" strike="noStrike" kern="1200" cap="none" spc="0" normalizeH="0" baseline="0" noProof="0" dirty="0">
                <a:ln>
                  <a:noFill/>
                </a:ln>
                <a:solidFill>
                  <a:schemeClr val="bg1"/>
                </a:solidFill>
                <a:effectLst/>
                <a:uLnTx/>
                <a:uFillTx/>
                <a:latin typeface="+mn-lt"/>
                <a:ea typeface="黑体" panose="02010609060101010101" pitchFamily="49" charset="-122"/>
                <a:cs typeface="Microsoft Sans Serif" panose="020B0604020202020204" pitchFamily="34" charset="0"/>
              </a:rPr>
              <a:t>高通</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zh-CN" altLang="en-US" sz="1050" b="0" i="0" u="none" strike="noStrike" kern="1200" cap="none" spc="0" normalizeH="0" baseline="0" noProof="0" dirty="0">
                <a:ln>
                  <a:noFill/>
                </a:ln>
                <a:solidFill>
                  <a:schemeClr val="bg1"/>
                </a:solidFill>
                <a:effectLst/>
                <a:uLnTx/>
                <a:uFillTx/>
                <a:latin typeface="+mn-lt"/>
                <a:ea typeface="黑体" panose="02010609060101010101" pitchFamily="49" charset="-122"/>
                <a:cs typeface="Microsoft Sans Serif" panose="020B0604020202020204" pitchFamily="34" charset="0"/>
              </a:rPr>
              <a:t>欲了解更多信息，请访问我们的网站</a:t>
            </a:r>
            <a:r>
              <a:rPr kumimoji="0" lang="en-US" sz="1050" b="0" i="0" u="none" strike="noStrike" kern="1200" cap="none" spc="0" normalizeH="0" baseline="0" noProof="0" dirty="0">
                <a:ln>
                  <a:noFill/>
                </a:ln>
                <a:solidFill>
                  <a:schemeClr val="bg1"/>
                </a:solidFill>
                <a:effectLst/>
                <a:uLnTx/>
                <a:uFillTx/>
                <a:latin typeface="+mn-lt"/>
                <a:ea typeface="黑体" panose="02010609060101010101" pitchFamily="49" charset="-122"/>
                <a:cs typeface="Microsoft Sans Serif" panose="020B0604020202020204" pitchFamily="34" charset="0"/>
              </a:rPr>
              <a:t>www.qualcomm.cn</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34172" y="5253814"/>
            <a:ext cx="7006928" cy="1487554"/>
          </a:xfrm>
          <a:prstGeom prst="rect">
            <a:avLst/>
          </a:prstGeom>
          <a:noFill/>
        </p:spPr>
        <p:txBody>
          <a:bodyPr wrap="square" lIns="0" tIns="0" rIns="0" bIns="0" numCol="2" spcCol="118872" rtlCol="0">
            <a:no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Nothing in these materials is an offer to sell any of the components</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or devices referenced herein.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©2018-2022 Qualcomm Technologies, Inc. and/or its affiliated</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companies. All Rights Reserved.</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Qualcomm and Snapdragon are trademarks or registered trademark </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of Qualcomm Incorporated. Other products and brand names may </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be trademarks or registered trademarks of their respective owners.</a:t>
            </a:r>
          </a:p>
          <a:p>
            <a:pPr>
              <a:lnSpc>
                <a:spcPct val="114000"/>
              </a:lnSpc>
              <a:spcAft>
                <a:spcPts val="300"/>
              </a:spcAft>
              <a:defRPr/>
            </a:pPr>
            <a:endPar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14000"/>
              </a:lnSpc>
              <a:spcAft>
                <a:spcPts val="300"/>
              </a:spcAft>
              <a:defRPr/>
            </a:pPr>
            <a:endPar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14000"/>
              </a:lnSpc>
              <a:spcAft>
                <a:spcPts val="300"/>
              </a:spcAft>
              <a:defRPr/>
            </a:pP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References in this presentation to “Qualcomm” may mean Qualcomm</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Incorporated, Qualcomm Technologies, Inc., and/or other subsidiaries or</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business units within the Qualcomm corporate structure, as applicable.</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Qualcomm Incorporated includes our licensing business, QTL, and the vast</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majority of our patent portfolio. Qualcomm Technologies, Inc., a subsidiary</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of Qualcomm Incorporated, operates, along with its subsidiaries,</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substantially all of our engineering, research and development functions,</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and substantially all of our products and services businesses, including our</a:t>
            </a:r>
            <a:b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800" b="0" i="0" u="none" strike="noStrike" kern="1200" cap="none" spc="0" normalizeH="0" baseline="0" noProof="0" dirty="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QCT semiconductor business.</a:t>
            </a:r>
          </a:p>
        </p:txBody>
      </p:sp>
      <p:pic>
        <p:nvPicPr>
          <p:cNvPr id="7" name="Picture 6">
            <a:extLst>
              <a:ext uri="{FF2B5EF4-FFF2-40B4-BE49-F238E27FC236}">
                <a16:creationId xmlns:a16="http://schemas.microsoft.com/office/drawing/2014/main" id="{BBC2C583-0E84-4D56-A2A6-249DC960E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1651" y="4924151"/>
            <a:ext cx="2792453" cy="823554"/>
          </a:xfrm>
          <a:prstGeom prst="rect">
            <a:avLst/>
          </a:prstGeom>
        </p:spPr>
      </p:pic>
    </p:spTree>
    <p:extLst>
      <p:ext uri="{BB962C8B-B14F-4D97-AF65-F5344CB8AC3E}">
        <p14:creationId xmlns:p14="http://schemas.microsoft.com/office/powerpoint/2010/main" val="128812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9287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99661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9362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183361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81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5774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79582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endParaRPr lang="en-US"/>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68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595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07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862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23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6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0313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23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0681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2550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73901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96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7213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5767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5031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102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46132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56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981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4548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26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45626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633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1743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198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251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771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10652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971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8009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905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545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75279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050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10012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1019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8880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endParaRPr lang="en-US"/>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86135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5733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endParaRPr lang="en-US"/>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887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952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250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74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801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86086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7607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57862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09004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7094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5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69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99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229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905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050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74823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84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20173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46617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08514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002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593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932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6402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9920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83967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5483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20873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43463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401413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56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018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227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42086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8420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985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62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23011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endPar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15413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endParaRPr lang="en-US">
              <a:solidFill>
                <a:schemeClr val="accent3">
                  <a:lumMod val="60000"/>
                  <a:lumOff val="40000"/>
                </a:schemeClr>
              </a:solidFill>
            </a:endParaRPr>
          </a:p>
        </p:txBody>
      </p:sp>
    </p:spTree>
    <p:extLst>
      <p:ext uri="{BB962C8B-B14F-4D97-AF65-F5344CB8AC3E}">
        <p14:creationId xmlns:p14="http://schemas.microsoft.com/office/powerpoint/2010/main" val="332866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endParaRPr lang="en-US">
              <a:solidFill>
                <a:schemeClr val="accent2">
                  <a:lumMod val="60000"/>
                  <a:lumOff val="40000"/>
                </a:schemeClr>
              </a:solidFill>
            </a:endParaRP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96580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endParaRPr lang="en-US"/>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9265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endParaRPr lang="en-US"/>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04011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17255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1519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endParaRPr lang="en-US">
              <a:solidFill>
                <a:schemeClr val="accent2">
                  <a:lumMod val="40000"/>
                  <a:lumOff val="60000"/>
                </a:schemeClr>
              </a:solidFill>
            </a:endParaRPr>
          </a:p>
        </p:txBody>
      </p:sp>
    </p:spTree>
    <p:extLst>
      <p:ext uri="{BB962C8B-B14F-4D97-AF65-F5344CB8AC3E}">
        <p14:creationId xmlns:p14="http://schemas.microsoft.com/office/powerpoint/2010/main" val="103228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endParaRPr lang="en-US">
              <a:solidFill>
                <a:schemeClr val="accent2">
                  <a:lumMod val="40000"/>
                  <a:lumOff val="60000"/>
                </a:schemeClr>
              </a:solidFill>
            </a:endParaRP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2666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theme" Target="../theme/theme1.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a:p>
        </p:txBody>
      </p:sp>
    </p:spTree>
    <p:extLst>
      <p:ext uri="{BB962C8B-B14F-4D97-AF65-F5344CB8AC3E}">
        <p14:creationId xmlns:p14="http://schemas.microsoft.com/office/powerpoint/2010/main" val="38091792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 id="2147483910" r:id="rId63"/>
    <p:sldLayoutId id="2147483911" r:id="rId64"/>
    <p:sldLayoutId id="2147483912" r:id="rId65"/>
    <p:sldLayoutId id="2147483913" r:id="rId66"/>
    <p:sldLayoutId id="2147483914" r:id="rId67"/>
    <p:sldLayoutId id="2147483915" r:id="rId68"/>
    <p:sldLayoutId id="2147483916" r:id="rId69"/>
    <p:sldLayoutId id="2147483917" r:id="rId70"/>
    <p:sldLayoutId id="2147483918" r:id="rId71"/>
    <p:sldLayoutId id="2147483919" r:id="rId72"/>
    <p:sldLayoutId id="2147483920" r:id="rId73"/>
    <p:sldLayoutId id="2147483921" r:id="rId74"/>
    <p:sldLayoutId id="2147483922" r:id="rId75"/>
    <p:sldLayoutId id="2147483923" r:id="rId76"/>
    <p:sldLayoutId id="2147483924" r:id="rId77"/>
    <p:sldLayoutId id="2147483925" r:id="rId78"/>
    <p:sldLayoutId id="2147483926" r:id="rId79"/>
    <p:sldLayoutId id="2147483927" r:id="rId80"/>
    <p:sldLayoutId id="2147483928" r:id="rId81"/>
    <p:sldLayoutId id="2147483929" r:id="rId82"/>
    <p:sldLayoutId id="2147483930" r:id="rId83"/>
    <p:sldLayoutId id="2147483931" r:id="rId84"/>
    <p:sldLayoutId id="2147483932" r:id="rId85"/>
    <p:sldLayoutId id="2147483933" r:id="rId86"/>
    <p:sldLayoutId id="2147483934" r:id="rId87"/>
    <p:sldLayoutId id="2147483935" r:id="rId88"/>
    <p:sldLayoutId id="2147483936" r:id="rId89"/>
    <p:sldLayoutId id="2147483937" r:id="rId90"/>
    <p:sldLayoutId id="2147483938" r:id="rId91"/>
    <p:sldLayoutId id="2147483939" r:id="rId92"/>
    <p:sldLayoutId id="2147483940" r:id="rId93"/>
    <p:sldLayoutId id="2147483941" r:id="rId94"/>
    <p:sldLayoutId id="2147483942" r:id="rId95"/>
    <p:sldLayoutId id="2147483943" r:id="rId96"/>
    <p:sldLayoutId id="2147483944" r:id="rId97"/>
    <p:sldLayoutId id="2147483945" r:id="rId98"/>
    <p:sldLayoutId id="2147483946" r:id="rId99"/>
    <p:sldLayoutId id="2147483947" r:id="rId100"/>
    <p:sldLayoutId id="2147483948" r:id="rId101"/>
    <p:sldLayoutId id="2147483949" r:id="rId102"/>
    <p:sldLayoutId id="2147483950" r:id="rId103"/>
    <p:sldLayoutId id="2147483951" r:id="rId104"/>
    <p:sldLayoutId id="2147483952" r:id="rId105"/>
    <p:sldLayoutId id="2147483953" r:id="rId106"/>
    <p:sldLayoutId id="2147483954" r:id="rId107"/>
    <p:sldLayoutId id="2147483955" r:id="rId108"/>
    <p:sldLayoutId id="2147483956" r:id="rId109"/>
    <p:sldLayoutId id="2147483957" r:id="rId110"/>
    <p:sldLayoutId id="2147483958" r:id="rId111"/>
    <p:sldLayoutId id="2147483959" r:id="rId112"/>
    <p:sldLayoutId id="2147483960" r:id="rId113"/>
    <p:sldLayoutId id="2147483961" r:id="rId114"/>
    <p:sldLayoutId id="2147483962" r:id="rId115"/>
    <p:sldLayoutId id="2147483963" r:id="rId116"/>
    <p:sldLayoutId id="2147483964" r:id="rId117"/>
    <p:sldLayoutId id="2147483965" r:id="rId118"/>
    <p:sldLayoutId id="2147483966" r:id="rId119"/>
    <p:sldLayoutId id="2147483967" r:id="rId120"/>
    <p:sldLayoutId id="2147483968" r:id="rId121"/>
    <p:sldLayoutId id="2147483969" r:id="rId122"/>
    <p:sldLayoutId id="2147483970" r:id="rId123"/>
    <p:sldLayoutId id="2147483971" r:id="rId124"/>
    <p:sldLayoutId id="2147483972" r:id="rId125"/>
    <p:sldLayoutId id="2147483973" r:id="rId126"/>
    <p:sldLayoutId id="2147483974" r:id="rId127"/>
    <p:sldLayoutId id="2147483975" r:id="rId128"/>
    <p:sldLayoutId id="2147483976" r:id="rId129"/>
    <p:sldLayoutId id="2147483977" r:id="rId130"/>
    <p:sldLayoutId id="2147483978" r:id="rId131"/>
    <p:sldLayoutId id="2147483979" r:id="rId132"/>
    <p:sldLayoutId id="2147483980" r:id="rId133"/>
    <p:sldLayoutId id="2147483981" r:id="rId134"/>
    <p:sldLayoutId id="2147485228" r:id="rId135"/>
    <p:sldLayoutId id="2147485229" r:id="rId136"/>
    <p:sldLayoutId id="2147485230" r:id="rId1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21.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3.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EF3F819-3330-4647-84B5-6DEFE75A6C05}"/>
              </a:ext>
            </a:extLst>
          </p:cNvPr>
          <p:cNvPicPr>
            <a:picLocks noChangeAspect="1"/>
          </p:cNvPicPr>
          <p:nvPr/>
        </p:nvPicPr>
        <p:blipFill>
          <a:blip r:embed="rId3"/>
          <a:srcRect/>
          <a:stretch/>
        </p:blipFill>
        <p:spPr>
          <a:xfrm>
            <a:off x="252457" y="305990"/>
            <a:ext cx="2490743" cy="734573"/>
          </a:xfrm>
          <a:prstGeom prst="rect">
            <a:avLst/>
          </a:prstGeom>
        </p:spPr>
      </p:pic>
      <p:sp>
        <p:nvSpPr>
          <p:cNvPr id="4" name="Text Placeholder 7">
            <a:extLst>
              <a:ext uri="{FF2B5EF4-FFF2-40B4-BE49-F238E27FC236}">
                <a16:creationId xmlns:a16="http://schemas.microsoft.com/office/drawing/2014/main" id="{2C03064F-1F04-AFCA-D89B-FDA58025B63E}"/>
              </a:ext>
            </a:extLst>
          </p:cNvPr>
          <p:cNvSpPr txBox="1">
            <a:spLocks/>
          </p:cNvSpPr>
          <p:nvPr/>
        </p:nvSpPr>
        <p:spPr>
          <a:xfrm>
            <a:off x="426403" y="3887117"/>
            <a:ext cx="5463408" cy="1386565"/>
          </a:xfrm>
          <a:prstGeom prst="rect">
            <a:avLst/>
          </a:prstGeom>
        </p:spPr>
        <p:txBody>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indent="0">
              <a:lnSpc>
                <a:spcPct val="100000"/>
              </a:lnSpc>
              <a:spcAft>
                <a:spcPts val="0"/>
              </a:spcAft>
              <a:buNone/>
            </a:pPr>
            <a:r>
              <a:rPr lang="zh-CN" altLang="en-US"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陈卓</a:t>
            </a:r>
            <a:endParaRPr lang="en-US" altLang="zh-CN"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endParaRPr>
          </a:p>
          <a:p>
            <a:pPr marL="0" indent="0">
              <a:lnSpc>
                <a:spcPct val="100000"/>
              </a:lnSpc>
              <a:spcAft>
                <a:spcPts val="0"/>
              </a:spcAft>
              <a:buNone/>
            </a:pPr>
            <a:r>
              <a:rPr lang="zh-CN" altLang="en-US"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高通无线通信技术</a:t>
            </a:r>
            <a:r>
              <a:rPr lang="en-US" altLang="zh-CN"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a:t>
            </a:r>
            <a:r>
              <a:rPr lang="zh-CN" altLang="en-US"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中国</a:t>
            </a:r>
            <a:r>
              <a:rPr lang="en-US" altLang="zh-CN"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a:t>
            </a:r>
            <a:r>
              <a:rPr lang="zh-CN" altLang="en-US"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rPr>
              <a:t>有限公司</a:t>
            </a:r>
            <a:endParaRPr lang="it-IT"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endParaRPr>
          </a:p>
        </p:txBody>
      </p:sp>
      <p:sp>
        <p:nvSpPr>
          <p:cNvPr id="7" name="Title 6">
            <a:extLst>
              <a:ext uri="{FF2B5EF4-FFF2-40B4-BE49-F238E27FC236}">
                <a16:creationId xmlns:a16="http://schemas.microsoft.com/office/drawing/2014/main" id="{70573552-7CCE-9FDE-50FE-6CC5AAE8D79F}"/>
              </a:ext>
            </a:extLst>
          </p:cNvPr>
          <p:cNvSpPr txBox="1">
            <a:spLocks/>
          </p:cNvSpPr>
          <p:nvPr/>
        </p:nvSpPr>
        <p:spPr>
          <a:xfrm>
            <a:off x="426403" y="2050284"/>
            <a:ext cx="7720324" cy="1477328"/>
          </a:xfrm>
          <a:prstGeom prst="rect">
            <a:avLst/>
          </a:prstGeom>
        </p:spPr>
        <p:txBody>
          <a:bodyPr/>
          <a:lst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a:lstStyle>
          <a:p>
            <a:pPr>
              <a:lnSpc>
                <a:spcPct val="100000"/>
              </a:lnSpc>
            </a:pPr>
            <a:r>
              <a:rPr lang="en-US" altLang="zh-CN" sz="4800" spc="-20"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cs typeface="Microsoft Sans Serif" panose="020B0604020202020204" pitchFamily="34" charset="0"/>
              </a:rPr>
              <a:t>5G</a:t>
            </a:r>
            <a:r>
              <a:rPr lang="zh-CN" altLang="en-US" sz="4800" spc="-20"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cs typeface="Microsoft Sans Serif" panose="020B0604020202020204" pitchFamily="34" charset="0"/>
              </a:rPr>
              <a:t>广播赋能应急通信</a:t>
            </a:r>
            <a:endParaRPr lang="en-US" altLang="zh-CN" sz="4800" dirty="0">
              <a:solidFill>
                <a:schemeClr val="bg1"/>
              </a:solidFill>
              <a:effectLst>
                <a:outerShdw blurRad="38100" dist="38100" dir="2700000" algn="tl">
                  <a:srgbClr val="000000">
                    <a:alpha val="43137"/>
                  </a:srgbClr>
                </a:outerShdw>
              </a:effectLst>
              <a:latin typeface="Microsoft Sans Serif" panose="020B0604020202020204" pitchFamily="34" charset="0"/>
              <a:ea typeface="黑体" panose="02010609060101010101" pitchFamily="49" charset="-122"/>
              <a:cs typeface="Microsoft Sans Serif" panose="020B0604020202020204" pitchFamily="34" charset="0"/>
            </a:endParaRPr>
          </a:p>
        </p:txBody>
      </p:sp>
    </p:spTree>
    <p:extLst>
      <p:ext uri="{BB962C8B-B14F-4D97-AF65-F5344CB8AC3E}">
        <p14:creationId xmlns:p14="http://schemas.microsoft.com/office/powerpoint/2010/main" val="312135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DC69A4-3685-29AB-DAC0-774B4FF64631}"/>
              </a:ext>
            </a:extLst>
          </p:cNvPr>
          <p:cNvSpPr>
            <a:spLocks noGrp="1"/>
          </p:cNvSpPr>
          <p:nvPr>
            <p:ph type="title"/>
          </p:nvPr>
        </p:nvSpPr>
        <p:spPr>
          <a:xfrm>
            <a:off x="495300" y="549415"/>
            <a:ext cx="11187112" cy="455189"/>
          </a:xfrm>
        </p:spPr>
        <p:txBody>
          <a:bodyPr wrap="square" anchor="b">
            <a:normAutofit/>
          </a:bodyPr>
          <a:lstStyle/>
          <a:p>
            <a:r>
              <a:rPr lang="en-US" altLang="zh-CN"/>
              <a:t>Initial test results</a:t>
            </a:r>
            <a:endParaRPr lang="zh-CN" altLang="en-US"/>
          </a:p>
        </p:txBody>
      </p:sp>
      <p:pic>
        <p:nvPicPr>
          <p:cNvPr id="9" name="alert_tU1iOK.mp4" descr="alert_tU1iOK.mp4">
            <a:hlinkClick r:id="" action="ppaction://media"/>
            <a:extLst>
              <a:ext uri="{FF2B5EF4-FFF2-40B4-BE49-F238E27FC236}">
                <a16:creationId xmlns:a16="http://schemas.microsoft.com/office/drawing/2014/main" id="{724536DF-8B8B-7AE0-6C7A-3E3B60F79E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4189" y="2520430"/>
            <a:ext cx="5466587" cy="3033954"/>
          </a:xfrm>
          <a:prstGeom prst="rect">
            <a:avLst/>
          </a:prstGeom>
          <a:noFill/>
          <a:ln w="28575"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4" name="Subtitle 4">
            <a:extLst>
              <a:ext uri="{FF2B5EF4-FFF2-40B4-BE49-F238E27FC236}">
                <a16:creationId xmlns:a16="http://schemas.microsoft.com/office/drawing/2014/main" id="{4C9A0306-3CA0-5091-916B-0AFD8B03D219}"/>
              </a:ext>
            </a:extLst>
          </p:cNvPr>
          <p:cNvSpPr>
            <a:spLocks noGrp="1"/>
          </p:cNvSpPr>
          <p:nvPr>
            <p:ph type="subTitle" idx="1"/>
          </p:nvPr>
        </p:nvSpPr>
        <p:spPr>
          <a:xfrm>
            <a:off x="494189" y="1088136"/>
            <a:ext cx="11188223" cy="265907"/>
          </a:xfrm>
        </p:spPr>
        <p:txBody>
          <a:bodyPr/>
          <a:lstStyle/>
          <a:p>
            <a:endParaRPr lang="en-US"/>
          </a:p>
        </p:txBody>
      </p:sp>
      <p:sp>
        <p:nvSpPr>
          <p:cNvPr id="4" name="Footer Placeholder 3">
            <a:extLst>
              <a:ext uri="{FF2B5EF4-FFF2-40B4-BE49-F238E27FC236}">
                <a16:creationId xmlns:a16="http://schemas.microsoft.com/office/drawing/2014/main" id="{48E77A85-E4D4-777F-EA00-D3284F9C3BE0}"/>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lang="de-DE"/>
              <a:t>Source sample text</a:t>
            </a:r>
            <a:endPar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endParaRPr>
          </a:p>
        </p:txBody>
      </p:sp>
      <p:sp>
        <p:nvSpPr>
          <p:cNvPr id="11" name="TextBox 10">
            <a:extLst>
              <a:ext uri="{FF2B5EF4-FFF2-40B4-BE49-F238E27FC236}">
                <a16:creationId xmlns:a16="http://schemas.microsoft.com/office/drawing/2014/main" id="{CF470561-8F08-775D-04CE-D50F689AAFCF}"/>
              </a:ext>
            </a:extLst>
          </p:cNvPr>
          <p:cNvSpPr txBox="1"/>
          <p:nvPr/>
        </p:nvSpPr>
        <p:spPr>
          <a:xfrm>
            <a:off x="1464982" y="5740466"/>
            <a:ext cx="3149600"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Emergency broadcast</a:t>
            </a:r>
            <a:endParaRPr kumimoji="0" lang="zh-CN" altLang="en-US" sz="16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endParaRPr>
          </a:p>
        </p:txBody>
      </p:sp>
      <p:pic>
        <p:nvPicPr>
          <p:cNvPr id="12" name="d3d44c85bf03cd622c3ebe0a2c23489d">
            <a:hlinkClick r:id="" action="ppaction://media"/>
            <a:extLst>
              <a:ext uri="{FF2B5EF4-FFF2-40B4-BE49-F238E27FC236}">
                <a16:creationId xmlns:a16="http://schemas.microsoft.com/office/drawing/2014/main" id="{A2C3FCEE-4479-B426-91CC-91B0B27FE4E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839075" y="0"/>
            <a:ext cx="3857625" cy="6858000"/>
          </a:xfrm>
          <a:prstGeom prst="rect">
            <a:avLst/>
          </a:prstGeom>
        </p:spPr>
      </p:pic>
      <p:sp>
        <p:nvSpPr>
          <p:cNvPr id="13" name="TextBox 12">
            <a:extLst>
              <a:ext uri="{FF2B5EF4-FFF2-40B4-BE49-F238E27FC236}">
                <a16:creationId xmlns:a16="http://schemas.microsoft.com/office/drawing/2014/main" id="{F3C1B162-77EA-4257-E9ED-735814BF2381}"/>
              </a:ext>
            </a:extLst>
          </p:cNvPr>
          <p:cNvSpPr txBox="1"/>
          <p:nvPr/>
        </p:nvSpPr>
        <p:spPr>
          <a:xfrm>
            <a:off x="8099045" y="5926053"/>
            <a:ext cx="3149600"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Driving test @ 60Km/h</a:t>
            </a:r>
            <a:endParaRPr kumimoji="0" lang="zh-CN" altLang="en-US" sz="1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41860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video>
              <p:cMediaNode vol="80000" mute="1">
                <p:cTn id="8" fill="hold" display="0">
                  <p:stCondLst>
                    <p:cond delay="indefinite"/>
                  </p:stCondLst>
                </p:cTn>
                <p:tgtEl>
                  <p:spTgt spid="12"/>
                </p:tgtEl>
              </p:cMediaNode>
            </p:vide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2074-EB48-4F8B-B9FA-DF31D00C7ECA}"/>
              </a:ext>
            </a:extLst>
          </p:cNvPr>
          <p:cNvSpPr>
            <a:spLocks noGrp="1"/>
          </p:cNvSpPr>
          <p:nvPr>
            <p:ph type="title"/>
          </p:nvPr>
        </p:nvSpPr>
        <p:spPr>
          <a:xfrm>
            <a:off x="495300" y="616806"/>
            <a:ext cx="11187112" cy="387798"/>
          </a:xfrm>
        </p:spPr>
        <p:txBody>
          <a:bodyPr/>
          <a:lstStyle/>
          <a:p>
            <a:r>
              <a:rPr lang="zh-CN" sz="3000" b="1" dirty="0">
                <a:solidFill>
                  <a:schemeClr val="accent1"/>
                </a:solidFill>
                <a:latin typeface="Microsoft Sans Serif" panose="020B0604020202020204" pitchFamily="34" charset="0"/>
                <a:ea typeface="黑体" panose="02010609060101010101" pitchFamily="49" charset="-122"/>
                <a:cs typeface="Arial" panose="020B0604020202020204" pitchFamily="34" charset="0"/>
              </a:rPr>
              <a:t>5G EnTV 与单播网络的互通融合</a:t>
            </a:r>
            <a:r>
              <a:rPr lang="zh-CN" altLang="en-US" sz="3000" b="1" dirty="0">
                <a:solidFill>
                  <a:schemeClr val="accent1"/>
                </a:solidFill>
                <a:latin typeface="Microsoft Sans Serif" panose="020B0604020202020204" pitchFamily="34" charset="0"/>
                <a:ea typeface="黑体" panose="02010609060101010101" pitchFamily="49" charset="-122"/>
                <a:cs typeface="Arial" panose="020B0604020202020204" pitchFamily="34" charset="0"/>
              </a:rPr>
              <a:t>，可</a:t>
            </a:r>
            <a:r>
              <a:rPr lang="zh-CN" sz="3000" b="1" dirty="0">
                <a:solidFill>
                  <a:schemeClr val="accent1"/>
                </a:solidFill>
                <a:latin typeface="Microsoft Sans Serif" panose="020B0604020202020204" pitchFamily="34" charset="0"/>
                <a:ea typeface="黑体" panose="02010609060101010101" pitchFamily="49" charset="-122"/>
                <a:cs typeface="Arial" panose="020B0604020202020204" pitchFamily="34" charset="0"/>
              </a:rPr>
              <a:t>更好地实现紧急广播服务</a:t>
            </a:r>
          </a:p>
        </p:txBody>
      </p:sp>
      <p:sp>
        <p:nvSpPr>
          <p:cNvPr id="3" name="Content Placeholder 2">
            <a:extLst>
              <a:ext uri="{FF2B5EF4-FFF2-40B4-BE49-F238E27FC236}">
                <a16:creationId xmlns:a16="http://schemas.microsoft.com/office/drawing/2014/main" id="{6183C146-E25D-440A-B0EA-38965A02B5DD}"/>
              </a:ext>
            </a:extLst>
          </p:cNvPr>
          <p:cNvSpPr>
            <a:spLocks noGrp="1"/>
          </p:cNvSpPr>
          <p:nvPr>
            <p:ph sz="quarter" idx="12"/>
          </p:nvPr>
        </p:nvSpPr>
        <p:spPr>
          <a:xfrm>
            <a:off x="494189" y="1235309"/>
            <a:ext cx="5237155" cy="1093688"/>
          </a:xfrm>
        </p:spPr>
        <p:txBody>
          <a:bodyPr/>
          <a:lstStyle/>
          <a:p>
            <a:pPr marL="0" indent="0">
              <a:buNone/>
            </a:pPr>
            <a:r>
              <a:rPr lang="zh-CN" sz="2000" dirty="0">
                <a:latin typeface="Microsoft Sans Serif" panose="020B0604020202020204" pitchFamily="34" charset="0"/>
                <a:ea typeface="黑体" panose="02010609060101010101" pitchFamily="49" charset="-122"/>
                <a:cs typeface="Arial" panose="020B0604020202020204" pitchFamily="34" charset="0"/>
              </a:rPr>
              <a:t>R16：基于内容的融合</a:t>
            </a:r>
          </a:p>
          <a:p>
            <a:pPr marL="0" indent="0">
              <a:lnSpc>
                <a:spcPct val="100000"/>
              </a:lnSpc>
              <a:spcBef>
                <a:spcPts val="600"/>
              </a:spcBef>
              <a:buNone/>
            </a:pPr>
            <a:r>
              <a:rPr lang="zh-CN" altLang="zh-CN" sz="1800" dirty="0">
                <a:latin typeface="Microsoft Sans Serif" panose="020B0604020202020204" pitchFamily="34" charset="0"/>
                <a:ea typeface="黑体" panose="02010609060101010101" pitchFamily="49" charset="-122"/>
                <a:cs typeface="Arial" panose="020B0604020202020204" pitchFamily="34" charset="0"/>
              </a:rPr>
              <a:t>两个网络相互独立，即使只用 E</a:t>
            </a:r>
            <a:r>
              <a:rPr lang="en-US" altLang="zh-CN" sz="1800" dirty="0">
                <a:latin typeface="Microsoft Sans Serif" panose="020B0604020202020204" pitchFamily="34" charset="0"/>
                <a:ea typeface="黑体" panose="02010609060101010101" pitchFamily="49" charset="-122"/>
                <a:cs typeface="Arial" panose="020B0604020202020204" pitchFamily="34" charset="0"/>
              </a:rPr>
              <a:t>n</a:t>
            </a:r>
            <a:r>
              <a:rPr lang="zh-CN" altLang="zh-CN" sz="1800" dirty="0">
                <a:latin typeface="Microsoft Sans Serif" panose="020B0604020202020204" pitchFamily="34" charset="0"/>
                <a:ea typeface="黑体" panose="02010609060101010101" pitchFamily="49" charset="-122"/>
                <a:cs typeface="Arial" panose="020B0604020202020204" pitchFamily="34" charset="0"/>
              </a:rPr>
              <a:t>TV 网络</a:t>
            </a:r>
            <a:r>
              <a:rPr lang="zh-CN" altLang="en-US" sz="1800" dirty="0">
                <a:latin typeface="Microsoft Sans Serif" panose="020B0604020202020204" pitchFamily="34" charset="0"/>
                <a:ea typeface="黑体" panose="02010609060101010101" pitchFamily="49" charset="-122"/>
                <a:cs typeface="Arial" panose="020B0604020202020204" pitchFamily="34" charset="0"/>
              </a:rPr>
              <a:t>进行</a:t>
            </a:r>
            <a:r>
              <a:rPr lang="zh-CN" altLang="zh-CN" sz="1800" dirty="0">
                <a:latin typeface="Microsoft Sans Serif" panose="020B0604020202020204" pitchFamily="34" charset="0"/>
                <a:ea typeface="黑体" panose="02010609060101010101" pitchFamily="49" charset="-122"/>
                <a:cs typeface="Arial" panose="020B0604020202020204" pitchFamily="34" charset="0"/>
              </a:rPr>
              <a:t>广播也可以工作</a:t>
            </a:r>
          </a:p>
        </p:txBody>
      </p:sp>
      <p:sp>
        <p:nvSpPr>
          <p:cNvPr id="6" name="Content Placeholder 2">
            <a:extLst>
              <a:ext uri="{FF2B5EF4-FFF2-40B4-BE49-F238E27FC236}">
                <a16:creationId xmlns:a16="http://schemas.microsoft.com/office/drawing/2014/main" id="{6DCFCBC8-AC5D-4D7B-B271-9AC5C787757D}"/>
              </a:ext>
            </a:extLst>
          </p:cNvPr>
          <p:cNvSpPr txBox="1">
            <a:spLocks/>
          </p:cNvSpPr>
          <p:nvPr/>
        </p:nvSpPr>
        <p:spPr>
          <a:xfrm>
            <a:off x="6262541" y="1235309"/>
            <a:ext cx="5237155" cy="825457"/>
          </a:xfrm>
          <a:prstGeom prst="rect">
            <a:avLst/>
          </a:prstGeom>
        </p:spPr>
        <p:txBody>
          <a:bodyPr vert="horz" lIns="0" tIns="0" rIns="0" bIns="0" rtlCol="0">
            <a:noAutofit/>
          </a:bodyPr>
          <a:lstStyle>
            <a:lvl1pPr marL="173736" indent="-173736" algn="l" defTabSz="914400" rtl="0" eaLnBrk="1" latinLnBrk="0" hangingPunct="1">
              <a:lnSpc>
                <a:spcPct val="107000"/>
              </a:lnSpc>
              <a:spcBef>
                <a:spcPts val="1200"/>
              </a:spcBef>
              <a:buClr>
                <a:srgbClr val="3253DC"/>
              </a:buClr>
              <a:buFont typeface="Arial" panose="020B0604020202020204" pitchFamily="34" charset="0"/>
              <a:buChar char="•"/>
              <a:defRPr sz="2100" kern="1200" baseline="0">
                <a:solidFill>
                  <a:schemeClr val="tx1">
                    <a:lumMod val="85000"/>
                    <a:lumOff val="15000"/>
                  </a:schemeClr>
                </a:solidFill>
                <a:latin typeface="+mn-lt"/>
                <a:ea typeface="+mn-ea"/>
                <a:cs typeface="+mn-cs"/>
              </a:defRPr>
            </a:lvl1pPr>
            <a:lvl2pPr marL="338328" indent="-174625"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2pPr>
            <a:lvl3pPr marL="509588" indent="-161925"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lumMod val="85000"/>
                    <a:lumOff val="15000"/>
                  </a:schemeClr>
                </a:solidFill>
                <a:latin typeface="+mn-lt"/>
                <a:ea typeface="+mn-ea"/>
                <a:cs typeface="+mn-cs"/>
              </a:defRPr>
            </a:lvl3pPr>
            <a:lvl4pPr marL="685800" indent="-173736" algn="l" defTabSz="914400" rtl="0" eaLnBrk="1" latinLnBrk="0" hangingPunct="1">
              <a:lnSpc>
                <a:spcPct val="100000"/>
              </a:lnSpc>
              <a:spcBef>
                <a:spcPts val="0"/>
              </a:spcBef>
              <a:buClr>
                <a:schemeClr val="tx1">
                  <a:lumMod val="85000"/>
                  <a:lumOff val="15000"/>
                </a:schemeClr>
              </a:buClr>
              <a:buFont typeface="Microsoft Sans Serif" panose="020B0604020202020204" pitchFamily="34" charset="0"/>
              <a:buChar char="◦"/>
              <a:defRPr sz="1800" kern="1200">
                <a:solidFill>
                  <a:schemeClr val="tx1">
                    <a:lumMod val="85000"/>
                    <a:lumOff val="15000"/>
                  </a:schemeClr>
                </a:solidFill>
                <a:latin typeface="+mn-lt"/>
                <a:ea typeface="+mn-ea"/>
                <a:cs typeface="+mn-cs"/>
              </a:defRPr>
            </a:lvl4pPr>
            <a:lvl5pPr marL="0" indent="0" algn="l" defTabSz="914400" rtl="0" eaLnBrk="1" latinLnBrk="0" hangingPunct="1">
              <a:lnSpc>
                <a:spcPct val="98000"/>
              </a:lnSpc>
              <a:spcBef>
                <a:spcPts val="1800"/>
              </a:spcBef>
              <a:buClr>
                <a:srgbClr val="595959"/>
              </a:buClr>
              <a:buFont typeface="Microsoft Sans Serif" panose="020B0604020202020204" pitchFamily="34" charset="0"/>
              <a:buChar char="​"/>
              <a:tabLst/>
              <a:defRPr sz="2800" kern="1200" baseline="0">
                <a:solidFill>
                  <a:schemeClr val="tx1">
                    <a:lumMod val="85000"/>
                    <a:lumOff val="15000"/>
                  </a:schemeClr>
                </a:solidFill>
                <a:latin typeface="+mn-lt"/>
                <a:ea typeface="+mn-ea"/>
                <a:cs typeface="+mn-cs"/>
              </a:defRPr>
            </a:lvl5pPr>
            <a:lvl6pPr marL="0" indent="0" algn="l" defTabSz="914400" rtl="0" eaLnBrk="1" latinLnBrk="0" hangingPunct="1">
              <a:lnSpc>
                <a:spcPct val="94000"/>
              </a:lnSpc>
              <a:spcBef>
                <a:spcPts val="0"/>
              </a:spcBef>
              <a:buFont typeface="Microsoft Sans Serif" panose="020B0604020202020204" pitchFamily="34" charset="0"/>
              <a:buChar char="​"/>
              <a:defRPr sz="2400" kern="1200">
                <a:solidFill>
                  <a:schemeClr val="tx1">
                    <a:lumMod val="85000"/>
                    <a:lumOff val="15000"/>
                  </a:schemeClr>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2100" kern="1200" baseline="0">
                <a:solidFill>
                  <a:schemeClr val="tx1">
                    <a:lumMod val="85000"/>
                    <a:lumOff val="15000"/>
                  </a:schemeClr>
                </a:solidFill>
                <a:latin typeface="+mn-lt"/>
                <a:ea typeface="+mn-ea"/>
                <a:cs typeface="+mn-cs"/>
              </a:defRPr>
            </a:lvl7pPr>
            <a:lvl8pPr marL="0" indent="0" algn="l" defTabSz="914400" rtl="0" eaLnBrk="1" latinLnBrk="0" hangingPunct="1">
              <a:lnSpc>
                <a:spcPct val="86000"/>
              </a:lnSpc>
              <a:spcBef>
                <a:spcPts val="1800"/>
              </a:spcBef>
              <a:buSzPct val="100000"/>
              <a:buFont typeface="Microsoft Sans Serif" panose="020B0604020202020204" pitchFamily="34" charset="0"/>
              <a:buChar char="​"/>
              <a:defRPr lang="en-US" sz="5500" kern="1200" baseline="0" dirty="0" smtClean="0">
                <a:solidFill>
                  <a:schemeClr val="tx1">
                    <a:lumMod val="85000"/>
                    <a:lumOff val="15000"/>
                  </a:schemeClr>
                </a:solidFill>
                <a:latin typeface="+mn-lt"/>
                <a:ea typeface="+mn-ea"/>
                <a:cs typeface="+mn-cs"/>
              </a:defRPr>
            </a:lvl8pPr>
            <a:lvl9pPr marL="0" indent="0" algn="l" defTabSz="914400" rtl="0" eaLnBrk="1" latinLnBrk="0" hangingPunct="1">
              <a:lnSpc>
                <a:spcPct val="84000"/>
              </a:lnSpc>
              <a:spcBef>
                <a:spcPts val="1800"/>
              </a:spcBef>
              <a:buFont typeface="Microsoft Sans Serif" panose="020B0604020202020204" pitchFamily="34" charset="0"/>
              <a:buChar char="​"/>
              <a:defRPr sz="6800" kern="1200" baseline="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107000"/>
              </a:lnSpc>
              <a:spcBef>
                <a:spcPts val="1200"/>
              </a:spcBef>
              <a:spcAft>
                <a:spcPts val="0"/>
              </a:spcAft>
              <a:buClr>
                <a:srgbClr val="3253DC"/>
              </a:buClr>
              <a:buSzTx/>
              <a:buFont typeface="Arial" panose="020B0604020202020204" pitchFamily="34" charset="0"/>
              <a:buNone/>
              <a:tabLst/>
              <a:defRPr/>
            </a:pPr>
            <a:r>
              <a:rPr lang="zh-CN" altLang="en-US" sz="2000" dirty="0">
                <a:solidFill>
                  <a:srgbClr val="000000">
                    <a:lumMod val="85000"/>
                    <a:lumOff val="15000"/>
                  </a:srgbClr>
                </a:solidFill>
                <a:latin typeface="Microsoft Sans Serif" panose="020B0604020202020204" pitchFamily="34" charset="0"/>
                <a:ea typeface="黑体" panose="02010609060101010101" pitchFamily="49" charset="-122"/>
                <a:cs typeface="Arial" panose="020B0604020202020204" pitchFamily="34" charset="0"/>
              </a:rPr>
              <a:t>未来</a:t>
            </a:r>
            <a:r>
              <a:rPr kumimoji="0" lang="zh-CN" altLang="en-US"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：与 </a:t>
            </a:r>
            <a:r>
              <a:rPr kumimoji="0" lang="en-US" altLang="zh-CN"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5G</a:t>
            </a:r>
            <a:r>
              <a:rPr kumimoji="0" lang="zh-CN" altLang="en-US"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核心网（</a:t>
            </a:r>
            <a:r>
              <a:rPr kumimoji="0" lang="en-US" altLang="zh-CN"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5GC</a:t>
            </a:r>
            <a:r>
              <a:rPr kumimoji="0" lang="zh-CN" altLang="en-US"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a:t>
            </a:r>
            <a:r>
              <a:rPr kumimoji="0" lang="en-US" altLang="zh-CN"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 </a:t>
            </a:r>
            <a:r>
              <a:rPr kumimoji="0" lang="zh-CN" altLang="en-US"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融合</a:t>
            </a:r>
          </a:p>
          <a:p>
            <a:pPr marL="0" marR="0" lvl="0" indent="0" algn="l" defTabSz="914400" rtl="0" eaLnBrk="1" fontAlgn="auto" latinLnBrk="0" hangingPunct="1">
              <a:lnSpc>
                <a:spcPct val="100000"/>
              </a:lnSpc>
              <a:spcBef>
                <a:spcPts val="600"/>
              </a:spcBef>
              <a:spcAft>
                <a:spcPts val="0"/>
              </a:spcAft>
              <a:buClr>
                <a:srgbClr val="3253DC"/>
              </a:buClr>
              <a:buSzTx/>
              <a:buNone/>
              <a:tabLst/>
              <a:defRPr/>
            </a:pPr>
            <a:r>
              <a:rPr kumimoji="0" lang="zh-CN" altLang="zh-CN" sz="18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降低广播与单播之间的互动延迟，</a:t>
            </a:r>
            <a:r>
              <a:rPr kumimoji="0" lang="zh-CN" altLang="zh-CN" sz="1800" b="1" i="0" u="sng"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rPr>
              <a:t>提高容量</a:t>
            </a:r>
          </a:p>
          <a:p>
            <a:pPr marL="173736" marR="0" lvl="0" indent="-173736" algn="l" defTabSz="914400" rtl="0" eaLnBrk="1" fontAlgn="auto" latinLnBrk="0" hangingPunct="1">
              <a:lnSpc>
                <a:spcPct val="107000"/>
              </a:lnSpc>
              <a:spcBef>
                <a:spcPts val="1200"/>
              </a:spcBef>
              <a:spcAft>
                <a:spcPts val="0"/>
              </a:spcAft>
              <a:buClr>
                <a:srgbClr val="3253DC"/>
              </a:buClr>
              <a:buSzTx/>
              <a:buFontTx/>
              <a:buChar char="-"/>
              <a:tabLst/>
              <a:defRPr/>
            </a:pPr>
            <a:endParaRPr kumimoji="0" lang="zh-CN" altLang="zh-CN"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endParaRPr>
          </a:p>
          <a:p>
            <a:pPr marL="173736" marR="0" lvl="0" indent="-173736" algn="l" defTabSz="914400" rtl="0" eaLnBrk="1" fontAlgn="auto" latinLnBrk="0" hangingPunct="1">
              <a:lnSpc>
                <a:spcPct val="107000"/>
              </a:lnSpc>
              <a:spcBef>
                <a:spcPts val="1200"/>
              </a:spcBef>
              <a:spcAft>
                <a:spcPts val="0"/>
              </a:spcAft>
              <a:buClr>
                <a:srgbClr val="3253DC"/>
              </a:buClr>
              <a:buSzTx/>
              <a:buFontTx/>
              <a:buChar char="-"/>
              <a:tabLst/>
              <a:defRPr/>
            </a:pPr>
            <a:endParaRPr kumimoji="0" lang="zh-CN" altLang="en-US" sz="2000" b="0" i="0" u="none" strike="noStrike" kern="1200" cap="none" spc="0" normalizeH="0" noProof="0" dirty="0">
              <a:ln>
                <a:noFill/>
              </a:ln>
              <a:solidFill>
                <a:srgbClr val="000000">
                  <a:lumMod val="85000"/>
                  <a:lumOff val="15000"/>
                </a:srgbClr>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cxnSp>
        <p:nvCxnSpPr>
          <p:cNvPr id="8" name="Straight Connector 7">
            <a:extLst>
              <a:ext uri="{FF2B5EF4-FFF2-40B4-BE49-F238E27FC236}">
                <a16:creationId xmlns:a16="http://schemas.microsoft.com/office/drawing/2014/main" id="{4CBBE22A-159D-499E-8FFF-649E564C13F5}"/>
              </a:ext>
            </a:extLst>
          </p:cNvPr>
          <p:cNvCxnSpPr>
            <a:cxnSpLocks/>
          </p:cNvCxnSpPr>
          <p:nvPr/>
        </p:nvCxnSpPr>
        <p:spPr>
          <a:xfrm>
            <a:off x="5894626" y="1287398"/>
            <a:ext cx="0" cy="5326681"/>
          </a:xfrm>
          <a:prstGeom prst="line">
            <a:avLst/>
          </a:prstGeom>
          <a:ln w="28575" cap="rnd">
            <a:solidFill>
              <a:schemeClr val="tx1"/>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5B155B7-4FE2-42DA-81F7-269CFA0610C4}"/>
              </a:ext>
            </a:extLst>
          </p:cNvPr>
          <p:cNvGrpSpPr/>
          <p:nvPr/>
        </p:nvGrpSpPr>
        <p:grpSpPr>
          <a:xfrm>
            <a:off x="1812069" y="2372697"/>
            <a:ext cx="2527198" cy="982497"/>
            <a:chOff x="7745238" y="1383398"/>
            <a:chExt cx="3422722" cy="1412435"/>
          </a:xfrm>
        </p:grpSpPr>
        <p:grpSp>
          <p:nvGrpSpPr>
            <p:cNvPr id="10" name="Group 9">
              <a:extLst>
                <a:ext uri="{FF2B5EF4-FFF2-40B4-BE49-F238E27FC236}">
                  <a16:creationId xmlns:a16="http://schemas.microsoft.com/office/drawing/2014/main" id="{8DCE80A4-4DA6-46E4-8D17-8C7816DD4EEF}"/>
                </a:ext>
              </a:extLst>
            </p:cNvPr>
            <p:cNvGrpSpPr>
              <a:grpSpLocks noChangeAspect="1"/>
            </p:cNvGrpSpPr>
            <p:nvPr/>
          </p:nvGrpSpPr>
          <p:grpSpPr>
            <a:xfrm>
              <a:off x="10133412" y="1383398"/>
              <a:ext cx="1005840" cy="965415"/>
              <a:chOff x="879510" y="2849109"/>
              <a:chExt cx="1879449" cy="1803914"/>
            </a:xfrm>
          </p:grpSpPr>
          <p:sp>
            <p:nvSpPr>
              <p:cNvPr id="18" name="Freeform 24">
                <a:extLst>
                  <a:ext uri="{FF2B5EF4-FFF2-40B4-BE49-F238E27FC236}">
                    <a16:creationId xmlns:a16="http://schemas.microsoft.com/office/drawing/2014/main" id="{5B91D834-FE40-4372-A04A-6F61DFB73FB4}"/>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19" name="Group 18">
                <a:extLst>
                  <a:ext uri="{FF2B5EF4-FFF2-40B4-BE49-F238E27FC236}">
                    <a16:creationId xmlns:a16="http://schemas.microsoft.com/office/drawing/2014/main" id="{AD6517B2-2D17-4BB5-9D83-48C7E852F9DE}"/>
                  </a:ext>
                </a:extLst>
              </p:cNvPr>
              <p:cNvGrpSpPr/>
              <p:nvPr/>
            </p:nvGrpSpPr>
            <p:grpSpPr>
              <a:xfrm>
                <a:off x="1261322" y="3570504"/>
                <a:ext cx="1115825" cy="1082519"/>
                <a:chOff x="1261322" y="3570504"/>
                <a:chExt cx="1115825" cy="1082519"/>
              </a:xfrm>
            </p:grpSpPr>
            <p:sp>
              <p:nvSpPr>
                <p:cNvPr id="20" name="Rectangle: Rounded Corners 27">
                  <a:extLst>
                    <a:ext uri="{FF2B5EF4-FFF2-40B4-BE49-F238E27FC236}">
                      <a16:creationId xmlns:a16="http://schemas.microsoft.com/office/drawing/2014/main" id="{8D7DD715-B7E8-46DC-A2DB-9F8D45E5A385}"/>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21" name="Freeform: Shape 28">
                  <a:extLst>
                    <a:ext uri="{FF2B5EF4-FFF2-40B4-BE49-F238E27FC236}">
                      <a16:creationId xmlns:a16="http://schemas.microsoft.com/office/drawing/2014/main" id="{2EEAAEF8-160B-4F77-AE12-E614F199261A}"/>
                    </a:ext>
                  </a:extLst>
                </p:cNvPr>
                <p:cNvSpPr>
                  <a:spLocks/>
                </p:cNvSpPr>
                <p:nvPr/>
              </p:nvSpPr>
              <p:spPr bwMode="auto">
                <a:xfrm>
                  <a:off x="1318836" y="3684748"/>
                  <a:ext cx="1000794" cy="949603"/>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22" name="Freeform: Shape 29">
                  <a:extLst>
                    <a:ext uri="{FF2B5EF4-FFF2-40B4-BE49-F238E27FC236}">
                      <a16:creationId xmlns:a16="http://schemas.microsoft.com/office/drawing/2014/main" id="{95A39AA6-6728-4A72-AA93-70822B4BFE01}"/>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sp>
          <p:nvSpPr>
            <p:cNvPr id="11" name="Freeform 11">
              <a:extLst>
                <a:ext uri="{FF2B5EF4-FFF2-40B4-BE49-F238E27FC236}">
                  <a16:creationId xmlns:a16="http://schemas.microsoft.com/office/drawing/2014/main" id="{724D3B77-B29E-4EE2-87F4-D286B6032408}"/>
                </a:ext>
              </a:extLst>
            </p:cNvPr>
            <p:cNvSpPr>
              <a:spLocks noChangeAspect="1"/>
            </p:cNvSpPr>
            <p:nvPr/>
          </p:nvSpPr>
          <p:spPr bwMode="auto">
            <a:xfrm>
              <a:off x="8214901" y="1429479"/>
              <a:ext cx="1106424" cy="693623"/>
            </a:xfrm>
            <a:custGeom>
              <a:avLst/>
              <a:gdLst>
                <a:gd name="T0" fmla="*/ 600 w 736"/>
                <a:gd name="T1" fmla="*/ 170 h 462"/>
                <a:gd name="T2" fmla="*/ 603 w 736"/>
                <a:gd name="T3" fmla="*/ 140 h 462"/>
                <a:gd name="T4" fmla="*/ 463 w 736"/>
                <a:gd name="T5" fmla="*/ 0 h 462"/>
                <a:gd name="T6" fmla="*/ 335 w 736"/>
                <a:gd name="T7" fmla="*/ 83 h 462"/>
                <a:gd name="T8" fmla="*/ 290 w 736"/>
                <a:gd name="T9" fmla="*/ 73 h 462"/>
                <a:gd name="T10" fmla="*/ 188 w 736"/>
                <a:gd name="T11" fmla="*/ 169 h 462"/>
                <a:gd name="T12" fmla="*/ 146 w 736"/>
                <a:gd name="T13" fmla="*/ 169 h 462"/>
                <a:gd name="T14" fmla="*/ 0 w 736"/>
                <a:gd name="T15" fmla="*/ 315 h 462"/>
                <a:gd name="T16" fmla="*/ 146 w 736"/>
                <a:gd name="T17" fmla="*/ 462 h 462"/>
                <a:gd name="T18" fmla="*/ 590 w 736"/>
                <a:gd name="T19" fmla="*/ 462 h 462"/>
                <a:gd name="T20" fmla="*/ 736 w 736"/>
                <a:gd name="T21" fmla="*/ 315 h 462"/>
                <a:gd name="T22" fmla="*/ 600 w 736"/>
                <a:gd name="T23" fmla="*/ 17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462">
                  <a:moveTo>
                    <a:pt x="600" y="170"/>
                  </a:moveTo>
                  <a:cubicBezTo>
                    <a:pt x="602" y="160"/>
                    <a:pt x="603" y="150"/>
                    <a:pt x="603" y="140"/>
                  </a:cubicBezTo>
                  <a:cubicBezTo>
                    <a:pt x="603" y="63"/>
                    <a:pt x="540" y="0"/>
                    <a:pt x="463" y="0"/>
                  </a:cubicBezTo>
                  <a:cubicBezTo>
                    <a:pt x="406" y="0"/>
                    <a:pt x="357" y="34"/>
                    <a:pt x="335" y="83"/>
                  </a:cubicBezTo>
                  <a:cubicBezTo>
                    <a:pt x="321" y="76"/>
                    <a:pt x="306" y="73"/>
                    <a:pt x="290" y="73"/>
                  </a:cubicBezTo>
                  <a:cubicBezTo>
                    <a:pt x="236" y="73"/>
                    <a:pt x="191" y="116"/>
                    <a:pt x="188" y="169"/>
                  </a:cubicBezTo>
                  <a:cubicBezTo>
                    <a:pt x="146" y="169"/>
                    <a:pt x="146" y="169"/>
                    <a:pt x="146" y="169"/>
                  </a:cubicBezTo>
                  <a:cubicBezTo>
                    <a:pt x="66" y="169"/>
                    <a:pt x="0" y="235"/>
                    <a:pt x="0" y="315"/>
                  </a:cubicBezTo>
                  <a:cubicBezTo>
                    <a:pt x="0" y="396"/>
                    <a:pt x="66" y="462"/>
                    <a:pt x="146" y="462"/>
                  </a:cubicBezTo>
                  <a:cubicBezTo>
                    <a:pt x="180" y="462"/>
                    <a:pt x="590" y="462"/>
                    <a:pt x="590" y="462"/>
                  </a:cubicBezTo>
                  <a:cubicBezTo>
                    <a:pt x="670" y="462"/>
                    <a:pt x="736" y="396"/>
                    <a:pt x="736" y="315"/>
                  </a:cubicBezTo>
                  <a:cubicBezTo>
                    <a:pt x="736" y="238"/>
                    <a:pt x="676" y="175"/>
                    <a:pt x="600" y="170"/>
                  </a:cubicBezTo>
                  <a:close/>
                </a:path>
              </a:pathLst>
            </a:cu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12" name="Group 11">
              <a:extLst>
                <a:ext uri="{FF2B5EF4-FFF2-40B4-BE49-F238E27FC236}">
                  <a16:creationId xmlns:a16="http://schemas.microsoft.com/office/drawing/2014/main" id="{A4D244EC-C12D-4D06-A1BA-4A8FB9CE95DA}"/>
                </a:ext>
              </a:extLst>
            </p:cNvPr>
            <p:cNvGrpSpPr>
              <a:grpSpLocks noChangeAspect="1"/>
            </p:cNvGrpSpPr>
            <p:nvPr/>
          </p:nvGrpSpPr>
          <p:grpSpPr>
            <a:xfrm>
              <a:off x="7931601" y="1648371"/>
              <a:ext cx="914400" cy="428484"/>
              <a:chOff x="984653" y="3391855"/>
              <a:chExt cx="1629118" cy="763398"/>
            </a:xfrm>
          </p:grpSpPr>
          <p:sp>
            <p:nvSpPr>
              <p:cNvPr id="16" name="Freeform: Shape 19">
                <a:extLst>
                  <a:ext uri="{FF2B5EF4-FFF2-40B4-BE49-F238E27FC236}">
                    <a16:creationId xmlns:a16="http://schemas.microsoft.com/office/drawing/2014/main" id="{264DF670-06CF-4FC2-8AAB-37900B6A6BA4}"/>
                  </a:ext>
                </a:extLst>
              </p:cNvPr>
              <p:cNvSpPr/>
              <p:nvPr/>
            </p:nvSpPr>
            <p:spPr>
              <a:xfrm>
                <a:off x="984653" y="3391855"/>
                <a:ext cx="1629118" cy="763398"/>
              </a:xfrm>
              <a:custGeom>
                <a:avLst/>
                <a:gdLst>
                  <a:gd name="connsiteX0" fmla="*/ 149544 w 2883574"/>
                  <a:gd name="connsiteY0" fmla="*/ 0 h 1351232"/>
                  <a:gd name="connsiteX1" fmla="*/ 1872865 w 2883574"/>
                  <a:gd name="connsiteY1" fmla="*/ 0 h 1351232"/>
                  <a:gd name="connsiteX2" fmla="*/ 2022409 w 2883574"/>
                  <a:gd name="connsiteY2" fmla="*/ 149872 h 1351232"/>
                  <a:gd name="connsiteX3" fmla="*/ 2022409 w 2883574"/>
                  <a:gd name="connsiteY3" fmla="*/ 334961 h 1351232"/>
                  <a:gd name="connsiteX4" fmla="*/ 2022409 w 2883574"/>
                  <a:gd name="connsiteY4" fmla="*/ 375813 h 1351232"/>
                  <a:gd name="connsiteX5" fmla="*/ 2132740 w 2883574"/>
                  <a:gd name="connsiteY5" fmla="*/ 375813 h 1351232"/>
                  <a:gd name="connsiteX6" fmla="*/ 2133476 w 2883574"/>
                  <a:gd name="connsiteY6" fmla="*/ 375496 h 1351232"/>
                  <a:gd name="connsiteX7" fmla="*/ 2247415 w 2883574"/>
                  <a:gd name="connsiteY7" fmla="*/ 375496 h 1351232"/>
                  <a:gd name="connsiteX8" fmla="*/ 2527515 w 2883574"/>
                  <a:gd name="connsiteY8" fmla="*/ 199235 h 1351232"/>
                  <a:gd name="connsiteX9" fmla="*/ 2567868 w 2883574"/>
                  <a:gd name="connsiteY9" fmla="*/ 187326 h 1351232"/>
                  <a:gd name="connsiteX10" fmla="*/ 2807615 w 2883574"/>
                  <a:gd name="connsiteY10" fmla="*/ 187326 h 1351232"/>
                  <a:gd name="connsiteX11" fmla="*/ 2883574 w 2883574"/>
                  <a:gd name="connsiteY11" fmla="*/ 261165 h 1351232"/>
                  <a:gd name="connsiteX12" fmla="*/ 2883574 w 2883574"/>
                  <a:gd name="connsiteY12" fmla="*/ 1087686 h 1351232"/>
                  <a:gd name="connsiteX13" fmla="*/ 2807615 w 2883574"/>
                  <a:gd name="connsiteY13" fmla="*/ 1163907 h 1351232"/>
                  <a:gd name="connsiteX14" fmla="*/ 2563121 w 2883574"/>
                  <a:gd name="connsiteY14" fmla="*/ 1163907 h 1351232"/>
                  <a:gd name="connsiteX15" fmla="*/ 2529889 w 2883574"/>
                  <a:gd name="connsiteY15" fmla="*/ 1156762 h 1351232"/>
                  <a:gd name="connsiteX16" fmla="*/ 2247415 w 2883574"/>
                  <a:gd name="connsiteY16" fmla="*/ 975737 h 1351232"/>
                  <a:gd name="connsiteX17" fmla="*/ 2133476 w 2883574"/>
                  <a:gd name="connsiteY17" fmla="*/ 975737 h 1351232"/>
                  <a:gd name="connsiteX18" fmla="*/ 2132758 w 2883574"/>
                  <a:gd name="connsiteY18" fmla="*/ 975419 h 1351232"/>
                  <a:gd name="connsiteX19" fmla="*/ 2022409 w 2883574"/>
                  <a:gd name="connsiteY19" fmla="*/ 975419 h 1351232"/>
                  <a:gd name="connsiteX20" fmla="*/ 2022409 w 2883574"/>
                  <a:gd name="connsiteY20" fmla="*/ 1014218 h 1351232"/>
                  <a:gd name="connsiteX21" fmla="*/ 2022409 w 2883574"/>
                  <a:gd name="connsiteY21" fmla="*/ 1201360 h 1351232"/>
                  <a:gd name="connsiteX22" fmla="*/ 1872865 w 2883574"/>
                  <a:gd name="connsiteY22" fmla="*/ 1351232 h 1351232"/>
                  <a:gd name="connsiteX23" fmla="*/ 149544 w 2883574"/>
                  <a:gd name="connsiteY23" fmla="*/ 1351232 h 1351232"/>
                  <a:gd name="connsiteX24" fmla="*/ 0 w 2883574"/>
                  <a:gd name="connsiteY24" fmla="*/ 1201360 h 1351232"/>
                  <a:gd name="connsiteX25" fmla="*/ 0 w 2883574"/>
                  <a:gd name="connsiteY25" fmla="*/ 149872 h 1351232"/>
                  <a:gd name="connsiteX26" fmla="*/ 149544 w 2883574"/>
                  <a:gd name="connsiteY26" fmla="*/ 0 h 13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3574" h="1351232">
                    <a:moveTo>
                      <a:pt x="149544" y="0"/>
                    </a:moveTo>
                    <a:cubicBezTo>
                      <a:pt x="1872865" y="0"/>
                      <a:pt x="1872865" y="0"/>
                      <a:pt x="1872865" y="0"/>
                    </a:cubicBezTo>
                    <a:cubicBezTo>
                      <a:pt x="1955945" y="0"/>
                      <a:pt x="2022409" y="66610"/>
                      <a:pt x="2022409" y="149872"/>
                    </a:cubicBezTo>
                    <a:cubicBezTo>
                      <a:pt x="2022409" y="215590"/>
                      <a:pt x="2022409" y="277201"/>
                      <a:pt x="2022409" y="334961"/>
                    </a:cubicBezTo>
                    <a:lnTo>
                      <a:pt x="2022409" y="375813"/>
                    </a:lnTo>
                    <a:lnTo>
                      <a:pt x="2132740" y="375813"/>
                    </a:lnTo>
                    <a:lnTo>
                      <a:pt x="2133476" y="375496"/>
                    </a:lnTo>
                    <a:cubicBezTo>
                      <a:pt x="2133476" y="375496"/>
                      <a:pt x="2133476" y="375496"/>
                      <a:pt x="2247415" y="375496"/>
                    </a:cubicBezTo>
                    <a:cubicBezTo>
                      <a:pt x="2247415" y="375496"/>
                      <a:pt x="2247415" y="375496"/>
                      <a:pt x="2527515" y="199235"/>
                    </a:cubicBezTo>
                    <a:cubicBezTo>
                      <a:pt x="2539384" y="189708"/>
                      <a:pt x="2553626" y="187326"/>
                      <a:pt x="2567868" y="187326"/>
                    </a:cubicBezTo>
                    <a:cubicBezTo>
                      <a:pt x="2567868" y="187326"/>
                      <a:pt x="2567868" y="187326"/>
                      <a:pt x="2807615" y="187326"/>
                    </a:cubicBezTo>
                    <a:cubicBezTo>
                      <a:pt x="2850342" y="187326"/>
                      <a:pt x="2883574" y="220673"/>
                      <a:pt x="2883574" y="261165"/>
                    </a:cubicBezTo>
                    <a:cubicBezTo>
                      <a:pt x="2883574" y="261165"/>
                      <a:pt x="2883574" y="261165"/>
                      <a:pt x="2883574" y="1087686"/>
                    </a:cubicBezTo>
                    <a:cubicBezTo>
                      <a:pt x="2883574" y="1130561"/>
                      <a:pt x="2850342" y="1163907"/>
                      <a:pt x="2807615" y="1163907"/>
                    </a:cubicBezTo>
                    <a:cubicBezTo>
                      <a:pt x="2807615" y="1163907"/>
                      <a:pt x="2807615" y="1163907"/>
                      <a:pt x="2563121" y="1163907"/>
                    </a:cubicBezTo>
                    <a:cubicBezTo>
                      <a:pt x="2551252" y="1163907"/>
                      <a:pt x="2541757" y="1161525"/>
                      <a:pt x="2529889" y="1156762"/>
                    </a:cubicBezTo>
                    <a:cubicBezTo>
                      <a:pt x="2529889" y="1156762"/>
                      <a:pt x="2529889" y="1156762"/>
                      <a:pt x="2247415" y="975737"/>
                    </a:cubicBezTo>
                    <a:cubicBezTo>
                      <a:pt x="2247415" y="975737"/>
                      <a:pt x="2247415" y="975737"/>
                      <a:pt x="2133476" y="975737"/>
                    </a:cubicBezTo>
                    <a:lnTo>
                      <a:pt x="2132758" y="975419"/>
                    </a:lnTo>
                    <a:lnTo>
                      <a:pt x="2022409" y="975419"/>
                    </a:lnTo>
                    <a:lnTo>
                      <a:pt x="2022409" y="1014218"/>
                    </a:lnTo>
                    <a:cubicBezTo>
                      <a:pt x="2022409" y="1201360"/>
                      <a:pt x="2022409" y="1201360"/>
                      <a:pt x="2022409" y="1201360"/>
                    </a:cubicBezTo>
                    <a:cubicBezTo>
                      <a:pt x="2022409" y="1282243"/>
                      <a:pt x="1955945" y="1351232"/>
                      <a:pt x="1872865" y="1351232"/>
                    </a:cubicBezTo>
                    <a:cubicBezTo>
                      <a:pt x="149544" y="1351232"/>
                      <a:pt x="149544" y="1351232"/>
                      <a:pt x="149544" y="1351232"/>
                    </a:cubicBezTo>
                    <a:cubicBezTo>
                      <a:pt x="68838" y="1351232"/>
                      <a:pt x="0" y="1282243"/>
                      <a:pt x="0" y="1201360"/>
                    </a:cubicBezTo>
                    <a:cubicBezTo>
                      <a:pt x="0" y="149872"/>
                      <a:pt x="0" y="149872"/>
                      <a:pt x="0" y="149872"/>
                    </a:cubicBezTo>
                    <a:cubicBezTo>
                      <a:pt x="0" y="66610"/>
                      <a:pt x="68838" y="0"/>
                      <a:pt x="149544" y="0"/>
                    </a:cubicBez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7" name="TextBox 16">
                <a:extLst>
                  <a:ext uri="{FF2B5EF4-FFF2-40B4-BE49-F238E27FC236}">
                    <a16:creationId xmlns:a16="http://schemas.microsoft.com/office/drawing/2014/main" id="{CB45CBB8-CC55-45C9-B3C5-55803208439A}"/>
                  </a:ext>
                </a:extLst>
              </p:cNvPr>
              <p:cNvSpPr txBox="1"/>
              <p:nvPr/>
            </p:nvSpPr>
            <p:spPr>
              <a:xfrm>
                <a:off x="1184715" y="3568166"/>
                <a:ext cx="714567" cy="413282"/>
              </a:xfrm>
              <a:custGeom>
                <a:avLst/>
                <a:gdLst>
                  <a:gd name="connsiteX0" fmla="*/ 111624 w 714567"/>
                  <a:gd name="connsiteY0" fmla="*/ 1 h 413282"/>
                  <a:gd name="connsiteX1" fmla="*/ 169493 w 714567"/>
                  <a:gd name="connsiteY1" fmla="*/ 1 h 413282"/>
                  <a:gd name="connsiteX2" fmla="*/ 177317 w 714567"/>
                  <a:gd name="connsiteY2" fmla="*/ 4578 h 413282"/>
                  <a:gd name="connsiteX3" fmla="*/ 177170 w 714567"/>
                  <a:gd name="connsiteY3" fmla="*/ 13583 h 413282"/>
                  <a:gd name="connsiteX4" fmla="*/ 79738 w 714567"/>
                  <a:gd name="connsiteY4" fmla="*/ 257458 h 413282"/>
                  <a:gd name="connsiteX5" fmla="*/ 187799 w 714567"/>
                  <a:gd name="connsiteY5" fmla="*/ 257458 h 413282"/>
                  <a:gd name="connsiteX6" fmla="*/ 187799 w 714567"/>
                  <a:gd name="connsiteY6" fmla="*/ 182461 h 413282"/>
                  <a:gd name="connsiteX7" fmla="*/ 191190 w 714567"/>
                  <a:gd name="connsiteY7" fmla="*/ 174640 h 413282"/>
                  <a:gd name="connsiteX8" fmla="*/ 199007 w 714567"/>
                  <a:gd name="connsiteY8" fmla="*/ 171245 h 413282"/>
                  <a:gd name="connsiteX9" fmla="*/ 253280 w 714567"/>
                  <a:gd name="connsiteY9" fmla="*/ 171245 h 413282"/>
                  <a:gd name="connsiteX10" fmla="*/ 261613 w 714567"/>
                  <a:gd name="connsiteY10" fmla="*/ 174640 h 413282"/>
                  <a:gd name="connsiteX11" fmla="*/ 265079 w 714567"/>
                  <a:gd name="connsiteY11" fmla="*/ 182461 h 413282"/>
                  <a:gd name="connsiteX12" fmla="*/ 265079 w 714567"/>
                  <a:gd name="connsiteY12" fmla="*/ 257458 h 413282"/>
                  <a:gd name="connsiteX13" fmla="*/ 310548 w 714567"/>
                  <a:gd name="connsiteY13" fmla="*/ 257458 h 413282"/>
                  <a:gd name="connsiteX14" fmla="*/ 318372 w 714567"/>
                  <a:gd name="connsiteY14" fmla="*/ 260851 h 413282"/>
                  <a:gd name="connsiteX15" fmla="*/ 321767 w 714567"/>
                  <a:gd name="connsiteY15" fmla="*/ 268672 h 413282"/>
                  <a:gd name="connsiteX16" fmla="*/ 321767 w 714567"/>
                  <a:gd name="connsiteY16" fmla="*/ 314083 h 413282"/>
                  <a:gd name="connsiteX17" fmla="*/ 318372 w 714567"/>
                  <a:gd name="connsiteY17" fmla="*/ 321899 h 413282"/>
                  <a:gd name="connsiteX18" fmla="*/ 310548 w 714567"/>
                  <a:gd name="connsiteY18" fmla="*/ 325290 h 413282"/>
                  <a:gd name="connsiteX19" fmla="*/ 265079 w 714567"/>
                  <a:gd name="connsiteY19" fmla="*/ 325290 h 413282"/>
                  <a:gd name="connsiteX20" fmla="*/ 265079 w 714567"/>
                  <a:gd name="connsiteY20" fmla="*/ 402060 h 413282"/>
                  <a:gd name="connsiteX21" fmla="*/ 261613 w 714567"/>
                  <a:gd name="connsiteY21" fmla="*/ 409881 h 413282"/>
                  <a:gd name="connsiteX22" fmla="*/ 253280 w 714567"/>
                  <a:gd name="connsiteY22" fmla="*/ 413274 h 413282"/>
                  <a:gd name="connsiteX23" fmla="*/ 199007 w 714567"/>
                  <a:gd name="connsiteY23" fmla="*/ 413274 h 413282"/>
                  <a:gd name="connsiteX24" fmla="*/ 191190 w 714567"/>
                  <a:gd name="connsiteY24" fmla="*/ 409881 h 413282"/>
                  <a:gd name="connsiteX25" fmla="*/ 187799 w 714567"/>
                  <a:gd name="connsiteY25" fmla="*/ 402060 h 413282"/>
                  <a:gd name="connsiteX26" fmla="*/ 187799 w 714567"/>
                  <a:gd name="connsiteY26" fmla="*/ 325290 h 413282"/>
                  <a:gd name="connsiteX27" fmla="*/ 11240 w 714567"/>
                  <a:gd name="connsiteY27" fmla="*/ 325290 h 413282"/>
                  <a:gd name="connsiteX28" fmla="*/ 3195 w 714567"/>
                  <a:gd name="connsiteY28" fmla="*/ 321899 h 413282"/>
                  <a:gd name="connsiteX29" fmla="*/ 21 w 714567"/>
                  <a:gd name="connsiteY29" fmla="*/ 314083 h 413282"/>
                  <a:gd name="connsiteX30" fmla="*/ 21 w 714567"/>
                  <a:gd name="connsiteY30" fmla="*/ 272204 h 413282"/>
                  <a:gd name="connsiteX31" fmla="*/ 538 w 714567"/>
                  <a:gd name="connsiteY31" fmla="*/ 264535 h 413282"/>
                  <a:gd name="connsiteX32" fmla="*/ 4154 w 714567"/>
                  <a:gd name="connsiteY32" fmla="*/ 253324 h 413282"/>
                  <a:gd name="connsiteX33" fmla="*/ 98633 w 714567"/>
                  <a:gd name="connsiteY33" fmla="*/ 9449 h 413282"/>
                  <a:gd name="connsiteX34" fmla="*/ 103136 w 714567"/>
                  <a:gd name="connsiteY34" fmla="*/ 2511 h 413282"/>
                  <a:gd name="connsiteX35" fmla="*/ 111624 w 714567"/>
                  <a:gd name="connsiteY35" fmla="*/ 1 h 413282"/>
                  <a:gd name="connsiteX36" fmla="*/ 377817 w 714567"/>
                  <a:gd name="connsiteY36" fmla="*/ 1 h 413282"/>
                  <a:gd name="connsiteX37" fmla="*/ 431502 w 714567"/>
                  <a:gd name="connsiteY37" fmla="*/ 1 h 413282"/>
                  <a:gd name="connsiteX38" fmla="*/ 440646 w 714567"/>
                  <a:gd name="connsiteY38" fmla="*/ 3765 h 413282"/>
                  <a:gd name="connsiteX39" fmla="*/ 444481 w 714567"/>
                  <a:gd name="connsiteY39" fmla="*/ 12401 h 413282"/>
                  <a:gd name="connsiteX40" fmla="*/ 444481 w 714567"/>
                  <a:gd name="connsiteY40" fmla="*/ 168292 h 413282"/>
                  <a:gd name="connsiteX41" fmla="*/ 496445 w 714567"/>
                  <a:gd name="connsiteY41" fmla="*/ 168292 h 413282"/>
                  <a:gd name="connsiteX42" fmla="*/ 619858 w 714567"/>
                  <a:gd name="connsiteY42" fmla="*/ 11220 h 413282"/>
                  <a:gd name="connsiteX43" fmla="*/ 629601 w 714567"/>
                  <a:gd name="connsiteY43" fmla="*/ 2732 h 413282"/>
                  <a:gd name="connsiteX44" fmla="*/ 642887 w 714567"/>
                  <a:gd name="connsiteY44" fmla="*/ 1 h 413282"/>
                  <a:gd name="connsiteX45" fmla="*/ 703708 w 714567"/>
                  <a:gd name="connsiteY45" fmla="*/ 1 h 413282"/>
                  <a:gd name="connsiteX46" fmla="*/ 713009 w 714567"/>
                  <a:gd name="connsiteY46" fmla="*/ 5906 h 413282"/>
                  <a:gd name="connsiteX47" fmla="*/ 710794 w 714567"/>
                  <a:gd name="connsiteY47" fmla="*/ 17125 h 413282"/>
                  <a:gd name="connsiteX48" fmla="*/ 561989 w 714567"/>
                  <a:gd name="connsiteY48" fmla="*/ 197195 h 413282"/>
                  <a:gd name="connsiteX49" fmla="*/ 711975 w 714567"/>
                  <a:gd name="connsiteY49" fmla="*/ 397921 h 413282"/>
                  <a:gd name="connsiteX50" fmla="*/ 713673 w 714567"/>
                  <a:gd name="connsiteY50" fmla="*/ 408697 h 413282"/>
                  <a:gd name="connsiteX51" fmla="*/ 706070 w 714567"/>
                  <a:gd name="connsiteY51" fmla="*/ 413273 h 413282"/>
                  <a:gd name="connsiteX52" fmla="*/ 639935 w 714567"/>
                  <a:gd name="connsiteY52" fmla="*/ 413273 h 413282"/>
                  <a:gd name="connsiteX53" fmla="*/ 627756 w 714567"/>
                  <a:gd name="connsiteY53" fmla="*/ 411354 h 413282"/>
                  <a:gd name="connsiteX54" fmla="*/ 618677 w 714567"/>
                  <a:gd name="connsiteY54" fmla="*/ 403235 h 413282"/>
                  <a:gd name="connsiteX55" fmla="*/ 497035 w 714567"/>
                  <a:gd name="connsiteY55" fmla="*/ 237896 h 413282"/>
                  <a:gd name="connsiteX56" fmla="*/ 444481 w 714567"/>
                  <a:gd name="connsiteY56" fmla="*/ 237896 h 413282"/>
                  <a:gd name="connsiteX57" fmla="*/ 444481 w 714567"/>
                  <a:gd name="connsiteY57" fmla="*/ 400283 h 413282"/>
                  <a:gd name="connsiteX58" fmla="*/ 440646 w 714567"/>
                  <a:gd name="connsiteY58" fmla="*/ 409435 h 413282"/>
                  <a:gd name="connsiteX59" fmla="*/ 431502 w 714567"/>
                  <a:gd name="connsiteY59" fmla="*/ 413273 h 413282"/>
                  <a:gd name="connsiteX60" fmla="*/ 377817 w 714567"/>
                  <a:gd name="connsiteY60" fmla="*/ 413273 h 413282"/>
                  <a:gd name="connsiteX61" fmla="*/ 368968 w 714567"/>
                  <a:gd name="connsiteY61" fmla="*/ 409435 h 413282"/>
                  <a:gd name="connsiteX62" fmla="*/ 365428 w 714567"/>
                  <a:gd name="connsiteY62" fmla="*/ 400283 h 413282"/>
                  <a:gd name="connsiteX63" fmla="*/ 365428 w 714567"/>
                  <a:gd name="connsiteY63" fmla="*/ 12401 h 413282"/>
                  <a:gd name="connsiteX64" fmla="*/ 368968 w 714567"/>
                  <a:gd name="connsiteY64" fmla="*/ 3765 h 413282"/>
                  <a:gd name="connsiteX65" fmla="*/ 377817 w 714567"/>
                  <a:gd name="connsiteY65" fmla="*/ 1 h 4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4567" h="413282">
                    <a:moveTo>
                      <a:pt x="111624" y="1"/>
                    </a:moveTo>
                    <a:lnTo>
                      <a:pt x="169493" y="1"/>
                    </a:lnTo>
                    <a:cubicBezTo>
                      <a:pt x="173578" y="198"/>
                      <a:pt x="176185" y="1724"/>
                      <a:pt x="177317" y="4578"/>
                    </a:cubicBezTo>
                    <a:cubicBezTo>
                      <a:pt x="178449" y="7432"/>
                      <a:pt x="178400" y="10434"/>
                      <a:pt x="177170" y="13583"/>
                    </a:cubicBezTo>
                    <a:lnTo>
                      <a:pt x="79738" y="257458"/>
                    </a:lnTo>
                    <a:lnTo>
                      <a:pt x="187799" y="257458"/>
                    </a:lnTo>
                    <a:lnTo>
                      <a:pt x="187799" y="182461"/>
                    </a:lnTo>
                    <a:cubicBezTo>
                      <a:pt x="187896" y="179411"/>
                      <a:pt x="189027" y="176804"/>
                      <a:pt x="191190" y="174640"/>
                    </a:cubicBezTo>
                    <a:cubicBezTo>
                      <a:pt x="193354" y="172475"/>
                      <a:pt x="195959" y="171343"/>
                      <a:pt x="199007" y="171245"/>
                    </a:cubicBezTo>
                    <a:lnTo>
                      <a:pt x="253280" y="171245"/>
                    </a:lnTo>
                    <a:cubicBezTo>
                      <a:pt x="256611" y="171343"/>
                      <a:pt x="259389" y="172475"/>
                      <a:pt x="261613" y="174640"/>
                    </a:cubicBezTo>
                    <a:cubicBezTo>
                      <a:pt x="263838" y="176804"/>
                      <a:pt x="264994" y="179411"/>
                      <a:pt x="265079" y="182461"/>
                    </a:cubicBezTo>
                    <a:lnTo>
                      <a:pt x="265079" y="257458"/>
                    </a:lnTo>
                    <a:lnTo>
                      <a:pt x="310548" y="257458"/>
                    </a:lnTo>
                    <a:cubicBezTo>
                      <a:pt x="313598" y="257556"/>
                      <a:pt x="316207" y="258687"/>
                      <a:pt x="318372" y="260851"/>
                    </a:cubicBezTo>
                    <a:cubicBezTo>
                      <a:pt x="320537" y="263015"/>
                      <a:pt x="321668" y="265622"/>
                      <a:pt x="321767" y="268672"/>
                    </a:cubicBezTo>
                    <a:lnTo>
                      <a:pt x="321767" y="314083"/>
                    </a:lnTo>
                    <a:cubicBezTo>
                      <a:pt x="321668" y="317131"/>
                      <a:pt x="320537" y="319736"/>
                      <a:pt x="318372" y="321899"/>
                    </a:cubicBezTo>
                    <a:cubicBezTo>
                      <a:pt x="316207" y="324061"/>
                      <a:pt x="313598" y="325192"/>
                      <a:pt x="310548" y="325290"/>
                    </a:cubicBezTo>
                    <a:lnTo>
                      <a:pt x="265079" y="325290"/>
                    </a:lnTo>
                    <a:lnTo>
                      <a:pt x="265079" y="402060"/>
                    </a:lnTo>
                    <a:cubicBezTo>
                      <a:pt x="264994" y="405110"/>
                      <a:pt x="263838" y="407717"/>
                      <a:pt x="261613" y="409881"/>
                    </a:cubicBezTo>
                    <a:cubicBezTo>
                      <a:pt x="259389" y="412045"/>
                      <a:pt x="256611" y="413176"/>
                      <a:pt x="253280" y="413274"/>
                    </a:cubicBezTo>
                    <a:lnTo>
                      <a:pt x="199007" y="413274"/>
                    </a:lnTo>
                    <a:cubicBezTo>
                      <a:pt x="195959" y="413176"/>
                      <a:pt x="193354" y="412045"/>
                      <a:pt x="191190" y="409881"/>
                    </a:cubicBezTo>
                    <a:cubicBezTo>
                      <a:pt x="189027" y="407717"/>
                      <a:pt x="187896" y="405110"/>
                      <a:pt x="187799" y="402060"/>
                    </a:cubicBezTo>
                    <a:lnTo>
                      <a:pt x="187799" y="325290"/>
                    </a:lnTo>
                    <a:lnTo>
                      <a:pt x="11240" y="325290"/>
                    </a:lnTo>
                    <a:cubicBezTo>
                      <a:pt x="7931" y="325192"/>
                      <a:pt x="5249" y="324061"/>
                      <a:pt x="3195" y="321899"/>
                    </a:cubicBezTo>
                    <a:cubicBezTo>
                      <a:pt x="1140" y="319736"/>
                      <a:pt x="82" y="317131"/>
                      <a:pt x="21" y="314083"/>
                    </a:cubicBezTo>
                    <a:lnTo>
                      <a:pt x="21" y="272204"/>
                    </a:lnTo>
                    <a:cubicBezTo>
                      <a:pt x="-65" y="269500"/>
                      <a:pt x="107" y="266944"/>
                      <a:pt x="538" y="264535"/>
                    </a:cubicBezTo>
                    <a:cubicBezTo>
                      <a:pt x="968" y="262126"/>
                      <a:pt x="2174" y="258389"/>
                      <a:pt x="4154" y="253324"/>
                    </a:cubicBezTo>
                    <a:lnTo>
                      <a:pt x="98633" y="9449"/>
                    </a:lnTo>
                    <a:cubicBezTo>
                      <a:pt x="99729" y="6472"/>
                      <a:pt x="101229" y="4159"/>
                      <a:pt x="103136" y="2511"/>
                    </a:cubicBezTo>
                    <a:cubicBezTo>
                      <a:pt x="105043" y="863"/>
                      <a:pt x="107872" y="26"/>
                      <a:pt x="111624" y="1"/>
                    </a:cubicBezTo>
                    <a:close/>
                    <a:moveTo>
                      <a:pt x="377817" y="1"/>
                    </a:moveTo>
                    <a:lnTo>
                      <a:pt x="431502" y="1"/>
                    </a:lnTo>
                    <a:cubicBezTo>
                      <a:pt x="435140" y="111"/>
                      <a:pt x="438188" y="1366"/>
                      <a:pt x="440646" y="3765"/>
                    </a:cubicBezTo>
                    <a:cubicBezTo>
                      <a:pt x="443104" y="6164"/>
                      <a:pt x="444382" y="9043"/>
                      <a:pt x="444481" y="12401"/>
                    </a:cubicBezTo>
                    <a:lnTo>
                      <a:pt x="444481" y="168292"/>
                    </a:lnTo>
                    <a:lnTo>
                      <a:pt x="496445" y="168292"/>
                    </a:lnTo>
                    <a:lnTo>
                      <a:pt x="619858" y="11220"/>
                    </a:lnTo>
                    <a:cubicBezTo>
                      <a:pt x="622737" y="7394"/>
                      <a:pt x="625984" y="4565"/>
                      <a:pt x="629601" y="2732"/>
                    </a:cubicBezTo>
                    <a:cubicBezTo>
                      <a:pt x="633218" y="899"/>
                      <a:pt x="637647" y="-12"/>
                      <a:pt x="642887" y="1"/>
                    </a:cubicBezTo>
                    <a:lnTo>
                      <a:pt x="703708" y="1"/>
                    </a:lnTo>
                    <a:cubicBezTo>
                      <a:pt x="708506" y="271"/>
                      <a:pt x="711606" y="2240"/>
                      <a:pt x="713009" y="5906"/>
                    </a:cubicBezTo>
                    <a:cubicBezTo>
                      <a:pt x="714411" y="9572"/>
                      <a:pt x="713673" y="13312"/>
                      <a:pt x="710794" y="17125"/>
                    </a:cubicBezTo>
                    <a:lnTo>
                      <a:pt x="561989" y="197195"/>
                    </a:lnTo>
                    <a:lnTo>
                      <a:pt x="711975" y="397921"/>
                    </a:lnTo>
                    <a:cubicBezTo>
                      <a:pt x="714718" y="402177"/>
                      <a:pt x="715284" y="405769"/>
                      <a:pt x="713673" y="408697"/>
                    </a:cubicBezTo>
                    <a:cubicBezTo>
                      <a:pt x="712061" y="411625"/>
                      <a:pt x="709527" y="413150"/>
                      <a:pt x="706070" y="413273"/>
                    </a:cubicBezTo>
                    <a:lnTo>
                      <a:pt x="639935" y="413273"/>
                    </a:lnTo>
                    <a:cubicBezTo>
                      <a:pt x="635026" y="413372"/>
                      <a:pt x="630966" y="412732"/>
                      <a:pt x="627756" y="411354"/>
                    </a:cubicBezTo>
                    <a:cubicBezTo>
                      <a:pt x="624545" y="409977"/>
                      <a:pt x="621519" y="407270"/>
                      <a:pt x="618677" y="403235"/>
                    </a:cubicBezTo>
                    <a:lnTo>
                      <a:pt x="497035" y="237896"/>
                    </a:lnTo>
                    <a:lnTo>
                      <a:pt x="444481" y="237896"/>
                    </a:lnTo>
                    <a:lnTo>
                      <a:pt x="444481" y="400283"/>
                    </a:lnTo>
                    <a:cubicBezTo>
                      <a:pt x="444382" y="403924"/>
                      <a:pt x="443104" y="406975"/>
                      <a:pt x="440646" y="409435"/>
                    </a:cubicBezTo>
                    <a:cubicBezTo>
                      <a:pt x="438188" y="411896"/>
                      <a:pt x="435140" y="413175"/>
                      <a:pt x="431502" y="413273"/>
                    </a:cubicBezTo>
                    <a:lnTo>
                      <a:pt x="377817" y="413273"/>
                    </a:lnTo>
                    <a:cubicBezTo>
                      <a:pt x="374203" y="413175"/>
                      <a:pt x="371254" y="411896"/>
                      <a:pt x="368968" y="409435"/>
                    </a:cubicBezTo>
                    <a:cubicBezTo>
                      <a:pt x="366682" y="406975"/>
                      <a:pt x="365502" y="403924"/>
                      <a:pt x="365428" y="400283"/>
                    </a:cubicBezTo>
                    <a:lnTo>
                      <a:pt x="365428" y="12401"/>
                    </a:lnTo>
                    <a:cubicBezTo>
                      <a:pt x="365502" y="9043"/>
                      <a:pt x="366682" y="6164"/>
                      <a:pt x="368968" y="3765"/>
                    </a:cubicBezTo>
                    <a:cubicBezTo>
                      <a:pt x="371254" y="1366"/>
                      <a:pt x="374203" y="111"/>
                      <a:pt x="377817" y="1"/>
                    </a:cubicBezTo>
                    <a:close/>
                  </a:path>
                </a:pathLst>
              </a:custGeom>
              <a:solidFill>
                <a:schemeClr val="accent6">
                  <a:lumMod val="60000"/>
                  <a:lumOff val="4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endParaRPr kumimoji="0" lang="en-US" sz="8000" b="0" i="0" u="none" strike="noStrike" kern="1200" cap="none" spc="0" normalizeH="0" noProof="0" dirty="0">
                  <a:ln>
                    <a:noFill/>
                  </a:ln>
                  <a:solidFill>
                    <a:srgbClr val="000000">
                      <a:lumMod val="50000"/>
                      <a:lumOff val="50000"/>
                    </a:srgbClr>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cxnSp>
          <p:nvCxnSpPr>
            <p:cNvPr id="13" name="Straight Arrow Connector 12">
              <a:extLst>
                <a:ext uri="{FF2B5EF4-FFF2-40B4-BE49-F238E27FC236}">
                  <a16:creationId xmlns:a16="http://schemas.microsoft.com/office/drawing/2014/main" id="{6143076C-0F98-4C49-B24C-CA09CA0E0CCA}"/>
                </a:ext>
              </a:extLst>
            </p:cNvPr>
            <p:cNvCxnSpPr>
              <a:cxnSpLocks/>
            </p:cNvCxnSpPr>
            <p:nvPr/>
          </p:nvCxnSpPr>
          <p:spPr>
            <a:xfrm>
              <a:off x="9357386" y="1905771"/>
              <a:ext cx="726504" cy="0"/>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CD4B5A1-10DB-44AC-AFAD-2776502F7804}"/>
                </a:ext>
              </a:extLst>
            </p:cNvPr>
            <p:cNvSpPr txBox="1"/>
            <p:nvPr/>
          </p:nvSpPr>
          <p:spPr>
            <a:xfrm>
              <a:off x="7745238" y="2206871"/>
              <a:ext cx="1490191" cy="559710"/>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内容服务器</a:t>
              </a:r>
            </a:p>
          </p:txBody>
        </p:sp>
        <p:sp>
          <p:nvSpPr>
            <p:cNvPr id="15" name="TextBox 14">
              <a:extLst>
                <a:ext uri="{FF2B5EF4-FFF2-40B4-BE49-F238E27FC236}">
                  <a16:creationId xmlns:a16="http://schemas.microsoft.com/office/drawing/2014/main" id="{98632BB3-2C7C-44F6-AC9A-6568963C5A31}"/>
                </a:ext>
              </a:extLst>
            </p:cNvPr>
            <p:cNvSpPr txBox="1"/>
            <p:nvPr/>
          </p:nvSpPr>
          <p:spPr>
            <a:xfrm>
              <a:off x="9881851" y="2236123"/>
              <a:ext cx="1286109" cy="559710"/>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CDN</a:t>
              </a:r>
            </a:p>
          </p:txBody>
        </p:sp>
      </p:grpSp>
      <p:sp>
        <p:nvSpPr>
          <p:cNvPr id="24" name="Rectangle 23">
            <a:extLst>
              <a:ext uri="{FF2B5EF4-FFF2-40B4-BE49-F238E27FC236}">
                <a16:creationId xmlns:a16="http://schemas.microsoft.com/office/drawing/2014/main" id="{D742D42B-C01F-4FBE-8193-1C51815C6AC7}"/>
              </a:ext>
            </a:extLst>
          </p:cNvPr>
          <p:cNvSpPr/>
          <p:nvPr/>
        </p:nvSpPr>
        <p:spPr>
          <a:xfrm>
            <a:off x="1127204" y="3631388"/>
            <a:ext cx="4114845" cy="2982691"/>
          </a:xfrm>
          <a:prstGeom prst="rect">
            <a:avLst/>
          </a:prstGeom>
          <a:solidFill>
            <a:schemeClr val="bg1">
              <a:lumMod val="9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err="1">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25" name="Group 24">
            <a:extLst>
              <a:ext uri="{FF2B5EF4-FFF2-40B4-BE49-F238E27FC236}">
                <a16:creationId xmlns:a16="http://schemas.microsoft.com/office/drawing/2014/main" id="{BA2543DF-8EFF-40C8-9019-7340FCB9FA4D}"/>
              </a:ext>
            </a:extLst>
          </p:cNvPr>
          <p:cNvGrpSpPr/>
          <p:nvPr/>
        </p:nvGrpSpPr>
        <p:grpSpPr>
          <a:xfrm>
            <a:off x="3264096" y="5360011"/>
            <a:ext cx="385079" cy="648792"/>
            <a:chOff x="1263988" y="4307861"/>
            <a:chExt cx="588051" cy="1006027"/>
          </a:xfrm>
        </p:grpSpPr>
        <p:grpSp>
          <p:nvGrpSpPr>
            <p:cNvPr id="43" name="Group 42">
              <a:extLst>
                <a:ext uri="{FF2B5EF4-FFF2-40B4-BE49-F238E27FC236}">
                  <a16:creationId xmlns:a16="http://schemas.microsoft.com/office/drawing/2014/main" id="{230AE960-FA9C-4B0F-8AA8-4E14D1F32F67}"/>
                </a:ext>
              </a:extLst>
            </p:cNvPr>
            <p:cNvGrpSpPr/>
            <p:nvPr/>
          </p:nvGrpSpPr>
          <p:grpSpPr>
            <a:xfrm>
              <a:off x="1275637" y="4307861"/>
              <a:ext cx="564752" cy="561286"/>
              <a:chOff x="4054863" y="1116013"/>
              <a:chExt cx="4654550" cy="4625975"/>
            </a:xfrm>
          </p:grpSpPr>
          <p:sp>
            <p:nvSpPr>
              <p:cNvPr id="47" name="Oval 5">
                <a:extLst>
                  <a:ext uri="{FF2B5EF4-FFF2-40B4-BE49-F238E27FC236}">
                    <a16:creationId xmlns:a16="http://schemas.microsoft.com/office/drawing/2014/main" id="{59D42F52-D6CE-4F95-920B-981CA1B969B5}"/>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48" name="Freeform 6">
                <a:extLst>
                  <a:ext uri="{FF2B5EF4-FFF2-40B4-BE49-F238E27FC236}">
                    <a16:creationId xmlns:a16="http://schemas.microsoft.com/office/drawing/2014/main" id="{DA82F4C6-77EB-4096-B9DE-E51E9EF1132C}"/>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49" name="Oval 7">
                <a:extLst>
                  <a:ext uri="{FF2B5EF4-FFF2-40B4-BE49-F238E27FC236}">
                    <a16:creationId xmlns:a16="http://schemas.microsoft.com/office/drawing/2014/main" id="{F0AEC3B2-D056-479F-A9B2-A818757E8192}"/>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44" name="Group 43">
              <a:extLst>
                <a:ext uri="{FF2B5EF4-FFF2-40B4-BE49-F238E27FC236}">
                  <a16:creationId xmlns:a16="http://schemas.microsoft.com/office/drawing/2014/main" id="{D9BF1948-BD37-4989-9B5B-3F2D1E11BD81}"/>
                </a:ext>
              </a:extLst>
            </p:cNvPr>
            <p:cNvGrpSpPr/>
            <p:nvPr/>
          </p:nvGrpSpPr>
          <p:grpSpPr>
            <a:xfrm>
              <a:off x="1263988" y="4608835"/>
              <a:ext cx="588051" cy="705053"/>
              <a:chOff x="1268187" y="3395208"/>
              <a:chExt cx="1097423" cy="1315771"/>
            </a:xfrm>
          </p:grpSpPr>
          <p:sp>
            <p:nvSpPr>
              <p:cNvPr id="45" name="Rectangle 44">
                <a:extLst>
                  <a:ext uri="{FF2B5EF4-FFF2-40B4-BE49-F238E27FC236}">
                    <a16:creationId xmlns:a16="http://schemas.microsoft.com/office/drawing/2014/main" id="{3FDC3627-3712-4B78-9573-8D8CEA1A409C}"/>
                  </a:ext>
                </a:extLst>
              </p:cNvPr>
              <p:cNvSpPr>
                <a:spLocks noChangeArrowheads="1"/>
              </p:cNvSpPr>
              <p:nvPr/>
            </p:nvSpPr>
            <p:spPr bwMode="auto">
              <a:xfrm>
                <a:off x="1337459" y="3740760"/>
                <a:ext cx="958878" cy="143812"/>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46" name="Freeform 10">
                <a:extLst>
                  <a:ext uri="{FF2B5EF4-FFF2-40B4-BE49-F238E27FC236}">
                    <a16:creationId xmlns:a16="http://schemas.microsoft.com/office/drawing/2014/main" id="{F3CB60DB-DDD9-44A6-BFFF-F5497490D3F4}"/>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grpSp>
        <p:nvGrpSpPr>
          <p:cNvPr id="26" name="Group 25">
            <a:extLst>
              <a:ext uri="{FF2B5EF4-FFF2-40B4-BE49-F238E27FC236}">
                <a16:creationId xmlns:a16="http://schemas.microsoft.com/office/drawing/2014/main" id="{A264BECE-EA9F-4172-B30A-1E0C8819D9CB}"/>
              </a:ext>
            </a:extLst>
          </p:cNvPr>
          <p:cNvGrpSpPr/>
          <p:nvPr/>
        </p:nvGrpSpPr>
        <p:grpSpPr>
          <a:xfrm>
            <a:off x="3875857" y="5380104"/>
            <a:ext cx="470526" cy="614803"/>
            <a:chOff x="1156464" y="4353768"/>
            <a:chExt cx="803098" cy="914400"/>
          </a:xfrm>
        </p:grpSpPr>
        <p:grpSp>
          <p:nvGrpSpPr>
            <p:cNvPr id="39" name="Group 38">
              <a:extLst>
                <a:ext uri="{FF2B5EF4-FFF2-40B4-BE49-F238E27FC236}">
                  <a16:creationId xmlns:a16="http://schemas.microsoft.com/office/drawing/2014/main" id="{328F8B29-2005-4C37-9369-B7B5E3B90B26}"/>
                </a:ext>
              </a:extLst>
            </p:cNvPr>
            <p:cNvGrpSpPr/>
            <p:nvPr/>
          </p:nvGrpSpPr>
          <p:grpSpPr>
            <a:xfrm>
              <a:off x="1274136" y="4353768"/>
              <a:ext cx="564411" cy="560867"/>
              <a:chOff x="2744787" y="87313"/>
              <a:chExt cx="6702426" cy="6683376"/>
            </a:xfrm>
            <a:solidFill>
              <a:schemeClr val="accent5"/>
            </a:solidFill>
          </p:grpSpPr>
          <p:sp>
            <p:nvSpPr>
              <p:cNvPr id="41" name="Oval 12">
                <a:extLst>
                  <a:ext uri="{FF2B5EF4-FFF2-40B4-BE49-F238E27FC236}">
                    <a16:creationId xmlns:a16="http://schemas.microsoft.com/office/drawing/2014/main" id="{7F68E2CE-2198-4E63-92BF-868A9D1C0758}"/>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42" name="Freeform: Shape 41">
                <a:extLst>
                  <a:ext uri="{FF2B5EF4-FFF2-40B4-BE49-F238E27FC236}">
                    <a16:creationId xmlns:a16="http://schemas.microsoft.com/office/drawing/2014/main" id="{0D918777-7845-449C-9812-9FAA5CCD159A}"/>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40" name="Freeform: Shape 23">
              <a:extLst>
                <a:ext uri="{FF2B5EF4-FFF2-40B4-BE49-F238E27FC236}">
                  <a16:creationId xmlns:a16="http://schemas.microsoft.com/office/drawing/2014/main" id="{DEE2295E-25A4-4DE9-94A0-0993E9138FA9}"/>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27" name="TextBox 26">
            <a:extLst>
              <a:ext uri="{FF2B5EF4-FFF2-40B4-BE49-F238E27FC236}">
                <a16:creationId xmlns:a16="http://schemas.microsoft.com/office/drawing/2014/main" id="{427FF8D7-EC6F-415E-B972-21264DB8BCB5}"/>
              </a:ext>
            </a:extLst>
          </p:cNvPr>
          <p:cNvSpPr txBox="1"/>
          <p:nvPr/>
        </p:nvSpPr>
        <p:spPr>
          <a:xfrm>
            <a:off x="3137694" y="3814396"/>
            <a:ext cx="1840672"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流媒体服务器</a:t>
            </a:r>
          </a:p>
        </p:txBody>
      </p:sp>
      <p:grpSp>
        <p:nvGrpSpPr>
          <p:cNvPr id="28" name="Group 27">
            <a:extLst>
              <a:ext uri="{FF2B5EF4-FFF2-40B4-BE49-F238E27FC236}">
                <a16:creationId xmlns:a16="http://schemas.microsoft.com/office/drawing/2014/main" id="{A9B5A8F2-BB7D-4741-9525-71D7BDCB426D}"/>
              </a:ext>
            </a:extLst>
          </p:cNvPr>
          <p:cNvGrpSpPr/>
          <p:nvPr/>
        </p:nvGrpSpPr>
        <p:grpSpPr>
          <a:xfrm>
            <a:off x="1902566" y="5373824"/>
            <a:ext cx="385079" cy="648792"/>
            <a:chOff x="1263988" y="4307861"/>
            <a:chExt cx="588051" cy="1006027"/>
          </a:xfrm>
        </p:grpSpPr>
        <p:grpSp>
          <p:nvGrpSpPr>
            <p:cNvPr id="32" name="Group 31">
              <a:extLst>
                <a:ext uri="{FF2B5EF4-FFF2-40B4-BE49-F238E27FC236}">
                  <a16:creationId xmlns:a16="http://schemas.microsoft.com/office/drawing/2014/main" id="{2F7976C5-FDBC-43DE-8E88-494F3B93FBD2}"/>
                </a:ext>
              </a:extLst>
            </p:cNvPr>
            <p:cNvGrpSpPr/>
            <p:nvPr/>
          </p:nvGrpSpPr>
          <p:grpSpPr>
            <a:xfrm>
              <a:off x="1275637" y="4307861"/>
              <a:ext cx="564752" cy="561286"/>
              <a:chOff x="4054863" y="1116013"/>
              <a:chExt cx="4654550" cy="4625975"/>
            </a:xfrm>
          </p:grpSpPr>
          <p:sp>
            <p:nvSpPr>
              <p:cNvPr id="36" name="Oval 5">
                <a:extLst>
                  <a:ext uri="{FF2B5EF4-FFF2-40B4-BE49-F238E27FC236}">
                    <a16:creationId xmlns:a16="http://schemas.microsoft.com/office/drawing/2014/main" id="{B8A78491-F9B3-474B-B6EC-30A59230E247}"/>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37" name="Freeform 6">
                <a:extLst>
                  <a:ext uri="{FF2B5EF4-FFF2-40B4-BE49-F238E27FC236}">
                    <a16:creationId xmlns:a16="http://schemas.microsoft.com/office/drawing/2014/main" id="{B1CCF1E1-EDDE-43CE-9841-D26A21C12701}"/>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38" name="Oval 7">
                <a:extLst>
                  <a:ext uri="{FF2B5EF4-FFF2-40B4-BE49-F238E27FC236}">
                    <a16:creationId xmlns:a16="http://schemas.microsoft.com/office/drawing/2014/main" id="{958A8518-7542-48B1-9808-7AA8BF927AF3}"/>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33" name="Group 32">
              <a:extLst>
                <a:ext uri="{FF2B5EF4-FFF2-40B4-BE49-F238E27FC236}">
                  <a16:creationId xmlns:a16="http://schemas.microsoft.com/office/drawing/2014/main" id="{217A0DFA-C7F8-4C55-AB6F-F70A77CD19AB}"/>
                </a:ext>
              </a:extLst>
            </p:cNvPr>
            <p:cNvGrpSpPr/>
            <p:nvPr/>
          </p:nvGrpSpPr>
          <p:grpSpPr>
            <a:xfrm>
              <a:off x="1263988" y="4608835"/>
              <a:ext cx="588051" cy="705053"/>
              <a:chOff x="1268187" y="3395208"/>
              <a:chExt cx="1097423" cy="1315771"/>
            </a:xfrm>
          </p:grpSpPr>
          <p:sp>
            <p:nvSpPr>
              <p:cNvPr id="34" name="Rectangle 33">
                <a:extLst>
                  <a:ext uri="{FF2B5EF4-FFF2-40B4-BE49-F238E27FC236}">
                    <a16:creationId xmlns:a16="http://schemas.microsoft.com/office/drawing/2014/main" id="{CC8A846F-92A8-4A15-8B87-0E19BE96A4B4}"/>
                  </a:ext>
                </a:extLst>
              </p:cNvPr>
              <p:cNvSpPr>
                <a:spLocks noChangeArrowheads="1"/>
              </p:cNvSpPr>
              <p:nvPr/>
            </p:nvSpPr>
            <p:spPr bwMode="auto">
              <a:xfrm>
                <a:off x="1337459" y="3740760"/>
                <a:ext cx="958878" cy="143812"/>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35" name="Freeform 10">
                <a:extLst>
                  <a:ext uri="{FF2B5EF4-FFF2-40B4-BE49-F238E27FC236}">
                    <a16:creationId xmlns:a16="http://schemas.microsoft.com/office/drawing/2014/main" id="{C728DA1A-14A3-437C-AE15-2219E6590E66}"/>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sp>
        <p:nvSpPr>
          <p:cNvPr id="29" name="TextBox 28">
            <a:extLst>
              <a:ext uri="{FF2B5EF4-FFF2-40B4-BE49-F238E27FC236}">
                <a16:creationId xmlns:a16="http://schemas.microsoft.com/office/drawing/2014/main" id="{A02781C6-9861-4B83-80BB-F0A27539F924}"/>
              </a:ext>
            </a:extLst>
          </p:cNvPr>
          <p:cNvSpPr txBox="1"/>
          <p:nvPr/>
        </p:nvSpPr>
        <p:spPr>
          <a:xfrm>
            <a:off x="2748442" y="6038481"/>
            <a:ext cx="2254830" cy="400110"/>
          </a:xfrm>
          <a:prstGeom prst="rect">
            <a:avLst/>
          </a:prstGeom>
          <a:noFill/>
          <a:ln>
            <a:noFill/>
          </a:ln>
        </p:spPr>
        <p:txBody>
          <a:bodyPr wrap="square" lIns="137160" tIns="91440" rIns="0" bIns="91440" rtlCol="0">
            <a:spAutoFit/>
          </a:bodyPr>
          <a:lstStyle/>
          <a:p>
            <a:pPr lvl="0" algn="ctr">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BCAST</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r>
              <a:rPr lang="en-US" altLang="zh-CN" sz="1400" dirty="0" err="1">
                <a:solidFill>
                  <a:srgbClr val="000000"/>
                </a:solidFill>
                <a:latin typeface="Microsoft Sans Serif" panose="020B0604020202020204" pitchFamily="34" charset="0"/>
                <a:ea typeface="黑体" panose="02010609060101010101" pitchFamily="49" charset="-122"/>
                <a:cs typeface="Arial" panose="020B0604020202020204" pitchFamily="34" charset="0"/>
              </a:rPr>
              <a:t>EnTV</a:t>
            </a:r>
            <a:r>
              <a:rPr lang="en-US" altLang="zh-CN" sz="1400" dirty="0">
                <a:solidFill>
                  <a:srgbClr val="000000"/>
                </a:solidFill>
                <a:latin typeface="Microsoft Sans Serif" panose="020B0604020202020204" pitchFamily="34" charset="0"/>
                <a:ea typeface="黑体" panose="02010609060101010101" pitchFamily="49" charset="-122"/>
                <a:cs typeface="Arial" panose="020B0604020202020204" pitchFamily="34" charset="0"/>
              </a:rPr>
              <a:t> + NR/LTE</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endPar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30" name="Rectangle 29">
            <a:extLst>
              <a:ext uri="{FF2B5EF4-FFF2-40B4-BE49-F238E27FC236}">
                <a16:creationId xmlns:a16="http://schemas.microsoft.com/office/drawing/2014/main" id="{EBD944ED-A7E4-4EC1-8467-9C7F7CCE46C8}"/>
              </a:ext>
            </a:extLst>
          </p:cNvPr>
          <p:cNvSpPr/>
          <p:nvPr/>
        </p:nvSpPr>
        <p:spPr>
          <a:xfrm>
            <a:off x="1480175" y="6076414"/>
            <a:ext cx="1402948" cy="307777"/>
          </a:xfrm>
          <a:prstGeom prst="rect">
            <a:avLst/>
          </a:prstGeom>
        </p:spPr>
        <p:txBody>
          <a:bodyPr wrap="none">
            <a:spAutoFit/>
          </a:bodyPr>
          <a:lstStyle/>
          <a:p>
            <a:pPr lvl="0">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Unicast</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r>
              <a:rPr lang="en-US" altLang="zh-CN" sz="1400" dirty="0">
                <a:solidFill>
                  <a:srgbClr val="000000"/>
                </a:solidFill>
                <a:latin typeface="Microsoft Sans Serif" panose="020B0604020202020204" pitchFamily="34" charset="0"/>
                <a:ea typeface="黑体" panose="02010609060101010101" pitchFamily="49" charset="-122"/>
                <a:cs typeface="Arial" panose="020B0604020202020204" pitchFamily="34" charset="0"/>
              </a:rPr>
              <a:t>NR</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endPar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31" name="TextBox 30">
            <a:extLst>
              <a:ext uri="{FF2B5EF4-FFF2-40B4-BE49-F238E27FC236}">
                <a16:creationId xmlns:a16="http://schemas.microsoft.com/office/drawing/2014/main" id="{C298C04A-A746-4BD2-AED6-39D693699BB3}"/>
              </a:ext>
            </a:extLst>
          </p:cNvPr>
          <p:cNvSpPr txBox="1"/>
          <p:nvPr/>
        </p:nvSpPr>
        <p:spPr>
          <a:xfrm>
            <a:off x="1301824" y="3814396"/>
            <a:ext cx="1028898"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运营商网络</a:t>
            </a:r>
          </a:p>
        </p:txBody>
      </p:sp>
      <p:cxnSp>
        <p:nvCxnSpPr>
          <p:cNvPr id="50" name="Straight Arrow Connector 49">
            <a:extLst>
              <a:ext uri="{FF2B5EF4-FFF2-40B4-BE49-F238E27FC236}">
                <a16:creationId xmlns:a16="http://schemas.microsoft.com/office/drawing/2014/main" id="{A7866DBF-AB24-4B4F-821A-3A469E79A51C}"/>
              </a:ext>
            </a:extLst>
          </p:cNvPr>
          <p:cNvCxnSpPr>
            <a:cxnSpLocks/>
          </p:cNvCxnSpPr>
          <p:nvPr/>
        </p:nvCxnSpPr>
        <p:spPr>
          <a:xfrm flipH="1">
            <a:off x="3068697" y="3290774"/>
            <a:ext cx="883402" cy="451285"/>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ED3BF91-46AC-47F1-9BAF-A86578845B2E}"/>
              </a:ext>
            </a:extLst>
          </p:cNvPr>
          <p:cNvCxnSpPr>
            <a:cxnSpLocks/>
          </p:cNvCxnSpPr>
          <p:nvPr/>
        </p:nvCxnSpPr>
        <p:spPr>
          <a:xfrm>
            <a:off x="2995017" y="4392531"/>
            <a:ext cx="852307" cy="210641"/>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7145D3E-FC4D-4271-BCD1-469FE34A4850}"/>
              </a:ext>
            </a:extLst>
          </p:cNvPr>
          <p:cNvCxnSpPr>
            <a:cxnSpLocks/>
          </p:cNvCxnSpPr>
          <p:nvPr/>
        </p:nvCxnSpPr>
        <p:spPr>
          <a:xfrm flipH="1">
            <a:off x="2152875" y="4390268"/>
            <a:ext cx="744763" cy="182551"/>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FAC6BC5-496A-4FD9-BDF1-EAA1ABB98085}"/>
              </a:ext>
            </a:extLst>
          </p:cNvPr>
          <p:cNvGrpSpPr>
            <a:grpSpLocks noChangeAspect="1"/>
          </p:cNvGrpSpPr>
          <p:nvPr/>
        </p:nvGrpSpPr>
        <p:grpSpPr>
          <a:xfrm>
            <a:off x="2583900" y="3782745"/>
            <a:ext cx="772763" cy="537049"/>
            <a:chOff x="876298" y="3148883"/>
            <a:chExt cx="1868049" cy="1330520"/>
          </a:xfrm>
        </p:grpSpPr>
        <p:sp>
          <p:nvSpPr>
            <p:cNvPr id="54" name="Rectangle: Rounded Corners 45">
              <a:extLst>
                <a:ext uri="{FF2B5EF4-FFF2-40B4-BE49-F238E27FC236}">
                  <a16:creationId xmlns:a16="http://schemas.microsoft.com/office/drawing/2014/main" id="{94DDD095-6F5B-4DE2-8A68-152D910067BE}"/>
                </a:ext>
              </a:extLst>
            </p:cNvPr>
            <p:cNvSpPr/>
            <p:nvPr/>
          </p:nvSpPr>
          <p:spPr>
            <a:xfrm>
              <a:off x="876298" y="3148883"/>
              <a:ext cx="1868049" cy="1330520"/>
            </a:xfrm>
            <a:prstGeom prst="roundRect">
              <a:avLst>
                <a:gd name="adj" fmla="val 603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55" name="Freeform 12">
              <a:extLst>
                <a:ext uri="{FF2B5EF4-FFF2-40B4-BE49-F238E27FC236}">
                  <a16:creationId xmlns:a16="http://schemas.microsoft.com/office/drawing/2014/main" id="{3275FCB0-DCCD-4890-8B14-74604BC79D22}"/>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56" name="Freeform: Shape 47">
              <a:extLst>
                <a:ext uri="{FF2B5EF4-FFF2-40B4-BE49-F238E27FC236}">
                  <a16:creationId xmlns:a16="http://schemas.microsoft.com/office/drawing/2014/main" id="{056A7F4F-16DC-45E7-A041-3FCF599519AC}"/>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57" name="Group 56">
            <a:extLst>
              <a:ext uri="{FF2B5EF4-FFF2-40B4-BE49-F238E27FC236}">
                <a16:creationId xmlns:a16="http://schemas.microsoft.com/office/drawing/2014/main" id="{F48B14D6-3072-4587-B18B-6BC3D84FE812}"/>
              </a:ext>
            </a:extLst>
          </p:cNvPr>
          <p:cNvGrpSpPr>
            <a:grpSpLocks noChangeAspect="1"/>
          </p:cNvGrpSpPr>
          <p:nvPr/>
        </p:nvGrpSpPr>
        <p:grpSpPr>
          <a:xfrm>
            <a:off x="1652790" y="4605552"/>
            <a:ext cx="854722" cy="594009"/>
            <a:chOff x="876298" y="3148883"/>
            <a:chExt cx="1868049" cy="1330520"/>
          </a:xfrm>
        </p:grpSpPr>
        <p:sp>
          <p:nvSpPr>
            <p:cNvPr id="58" name="Rectangle: Rounded Corners 18">
              <a:extLst>
                <a:ext uri="{FF2B5EF4-FFF2-40B4-BE49-F238E27FC236}">
                  <a16:creationId xmlns:a16="http://schemas.microsoft.com/office/drawing/2014/main" id="{81474116-F68E-4E44-A33A-EA9A10F18944}"/>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59" name="Freeform 12">
              <a:extLst>
                <a:ext uri="{FF2B5EF4-FFF2-40B4-BE49-F238E27FC236}">
                  <a16:creationId xmlns:a16="http://schemas.microsoft.com/office/drawing/2014/main" id="{EC23EFF5-056B-40A0-9A0A-FCEA55EF2DB8}"/>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60" name="Freeform: Shape 20">
              <a:extLst>
                <a:ext uri="{FF2B5EF4-FFF2-40B4-BE49-F238E27FC236}">
                  <a16:creationId xmlns:a16="http://schemas.microsoft.com/office/drawing/2014/main" id="{DE835C14-6F41-4D07-B6E0-35DD1EE9855D}"/>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62" name="TextBox 61">
            <a:extLst>
              <a:ext uri="{FF2B5EF4-FFF2-40B4-BE49-F238E27FC236}">
                <a16:creationId xmlns:a16="http://schemas.microsoft.com/office/drawing/2014/main" id="{F0D658E0-63B1-497C-AD00-A70B905F6B07}"/>
              </a:ext>
            </a:extLst>
          </p:cNvPr>
          <p:cNvSpPr txBox="1"/>
          <p:nvPr/>
        </p:nvSpPr>
        <p:spPr>
          <a:xfrm>
            <a:off x="2215278" y="4753928"/>
            <a:ext cx="934662"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5GC</a:t>
            </a:r>
          </a:p>
        </p:txBody>
      </p:sp>
      <p:grpSp>
        <p:nvGrpSpPr>
          <p:cNvPr id="66" name="Group 65">
            <a:extLst>
              <a:ext uri="{FF2B5EF4-FFF2-40B4-BE49-F238E27FC236}">
                <a16:creationId xmlns:a16="http://schemas.microsoft.com/office/drawing/2014/main" id="{C78E08F7-7C43-4642-9279-F52EE8B377AC}"/>
              </a:ext>
            </a:extLst>
          </p:cNvPr>
          <p:cNvGrpSpPr>
            <a:grpSpLocks noChangeAspect="1"/>
          </p:cNvGrpSpPr>
          <p:nvPr/>
        </p:nvGrpSpPr>
        <p:grpSpPr>
          <a:xfrm>
            <a:off x="3378983" y="4621966"/>
            <a:ext cx="854722" cy="594009"/>
            <a:chOff x="876298" y="3148883"/>
            <a:chExt cx="1868049" cy="1330520"/>
          </a:xfrm>
        </p:grpSpPr>
        <p:sp>
          <p:nvSpPr>
            <p:cNvPr id="67" name="Rectangle: Rounded Corners 18">
              <a:extLst>
                <a:ext uri="{FF2B5EF4-FFF2-40B4-BE49-F238E27FC236}">
                  <a16:creationId xmlns:a16="http://schemas.microsoft.com/office/drawing/2014/main" id="{DAF11668-EBDC-4818-B88A-37F9C491A972}"/>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68" name="Freeform 12">
              <a:extLst>
                <a:ext uri="{FF2B5EF4-FFF2-40B4-BE49-F238E27FC236}">
                  <a16:creationId xmlns:a16="http://schemas.microsoft.com/office/drawing/2014/main" id="{205110A9-8A0B-461D-9436-9DDAEA852953}"/>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69" name="Freeform: Shape 20">
              <a:extLst>
                <a:ext uri="{FF2B5EF4-FFF2-40B4-BE49-F238E27FC236}">
                  <a16:creationId xmlns:a16="http://schemas.microsoft.com/office/drawing/2014/main" id="{32EB823A-8E5E-4D8F-8B45-1B6EF5AC4AD9}"/>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70" name="TextBox 69">
            <a:extLst>
              <a:ext uri="{FF2B5EF4-FFF2-40B4-BE49-F238E27FC236}">
                <a16:creationId xmlns:a16="http://schemas.microsoft.com/office/drawing/2014/main" id="{F8502DAE-D6E6-48E5-B1F8-0F05E453BF7F}"/>
              </a:ext>
            </a:extLst>
          </p:cNvPr>
          <p:cNvSpPr txBox="1"/>
          <p:nvPr/>
        </p:nvSpPr>
        <p:spPr>
          <a:xfrm>
            <a:off x="4233704" y="4651592"/>
            <a:ext cx="788329" cy="594009"/>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BCAST CN</a:t>
            </a:r>
          </a:p>
        </p:txBody>
      </p:sp>
      <p:sp>
        <p:nvSpPr>
          <p:cNvPr id="86" name="Rectangle 85">
            <a:extLst>
              <a:ext uri="{FF2B5EF4-FFF2-40B4-BE49-F238E27FC236}">
                <a16:creationId xmlns:a16="http://schemas.microsoft.com/office/drawing/2014/main" id="{BF024463-61CC-45B0-98BD-4C11D99770AE}"/>
              </a:ext>
            </a:extLst>
          </p:cNvPr>
          <p:cNvSpPr/>
          <p:nvPr/>
        </p:nvSpPr>
        <p:spPr>
          <a:xfrm>
            <a:off x="6812537" y="3631388"/>
            <a:ext cx="4114845" cy="2982691"/>
          </a:xfrm>
          <a:prstGeom prst="rect">
            <a:avLst/>
          </a:prstGeom>
          <a:solidFill>
            <a:schemeClr val="bg1">
              <a:lumMod val="9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err="1">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87" name="Group 86">
            <a:extLst>
              <a:ext uri="{FF2B5EF4-FFF2-40B4-BE49-F238E27FC236}">
                <a16:creationId xmlns:a16="http://schemas.microsoft.com/office/drawing/2014/main" id="{9E1F28E8-FB2A-46E6-B762-CB77A11673A4}"/>
              </a:ext>
            </a:extLst>
          </p:cNvPr>
          <p:cNvGrpSpPr/>
          <p:nvPr/>
        </p:nvGrpSpPr>
        <p:grpSpPr>
          <a:xfrm>
            <a:off x="9076178" y="5372348"/>
            <a:ext cx="405507" cy="642537"/>
            <a:chOff x="1263988" y="4307861"/>
            <a:chExt cx="588051" cy="1006027"/>
          </a:xfrm>
        </p:grpSpPr>
        <p:grpSp>
          <p:nvGrpSpPr>
            <p:cNvPr id="88" name="Group 87">
              <a:extLst>
                <a:ext uri="{FF2B5EF4-FFF2-40B4-BE49-F238E27FC236}">
                  <a16:creationId xmlns:a16="http://schemas.microsoft.com/office/drawing/2014/main" id="{9813C4D9-3502-492B-AE30-675015A0A847}"/>
                </a:ext>
              </a:extLst>
            </p:cNvPr>
            <p:cNvGrpSpPr/>
            <p:nvPr/>
          </p:nvGrpSpPr>
          <p:grpSpPr>
            <a:xfrm>
              <a:off x="1275637" y="4307861"/>
              <a:ext cx="564752" cy="561286"/>
              <a:chOff x="4054863" y="1116013"/>
              <a:chExt cx="4654550" cy="4625975"/>
            </a:xfrm>
          </p:grpSpPr>
          <p:sp>
            <p:nvSpPr>
              <p:cNvPr id="92" name="Oval 5">
                <a:extLst>
                  <a:ext uri="{FF2B5EF4-FFF2-40B4-BE49-F238E27FC236}">
                    <a16:creationId xmlns:a16="http://schemas.microsoft.com/office/drawing/2014/main" id="{91499CDB-11A9-466D-9456-F5C9BDCCEA92}"/>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93" name="Freeform 6">
                <a:extLst>
                  <a:ext uri="{FF2B5EF4-FFF2-40B4-BE49-F238E27FC236}">
                    <a16:creationId xmlns:a16="http://schemas.microsoft.com/office/drawing/2014/main" id="{1C55F017-1406-4668-949E-9722C094F406}"/>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94" name="Oval 7">
                <a:extLst>
                  <a:ext uri="{FF2B5EF4-FFF2-40B4-BE49-F238E27FC236}">
                    <a16:creationId xmlns:a16="http://schemas.microsoft.com/office/drawing/2014/main" id="{C2605761-7197-47C4-BDD1-E07981F5C789}"/>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89" name="Group 88">
              <a:extLst>
                <a:ext uri="{FF2B5EF4-FFF2-40B4-BE49-F238E27FC236}">
                  <a16:creationId xmlns:a16="http://schemas.microsoft.com/office/drawing/2014/main" id="{DB12EBD8-7FFA-4D29-9BAC-3EC86639A8D9}"/>
                </a:ext>
              </a:extLst>
            </p:cNvPr>
            <p:cNvGrpSpPr/>
            <p:nvPr/>
          </p:nvGrpSpPr>
          <p:grpSpPr>
            <a:xfrm>
              <a:off x="1263988" y="4608835"/>
              <a:ext cx="588051" cy="705053"/>
              <a:chOff x="1268187" y="3395208"/>
              <a:chExt cx="1097423" cy="1315771"/>
            </a:xfrm>
          </p:grpSpPr>
          <p:sp>
            <p:nvSpPr>
              <p:cNvPr id="90" name="Rectangle 89">
                <a:extLst>
                  <a:ext uri="{FF2B5EF4-FFF2-40B4-BE49-F238E27FC236}">
                    <a16:creationId xmlns:a16="http://schemas.microsoft.com/office/drawing/2014/main" id="{14D8B467-49F0-4F63-8015-1B50B8DAD7A1}"/>
                  </a:ext>
                </a:extLst>
              </p:cNvPr>
              <p:cNvSpPr>
                <a:spLocks noChangeArrowheads="1"/>
              </p:cNvSpPr>
              <p:nvPr/>
            </p:nvSpPr>
            <p:spPr bwMode="auto">
              <a:xfrm>
                <a:off x="1337459" y="3740760"/>
                <a:ext cx="958878" cy="143812"/>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91" name="Freeform 10">
                <a:extLst>
                  <a:ext uri="{FF2B5EF4-FFF2-40B4-BE49-F238E27FC236}">
                    <a16:creationId xmlns:a16="http://schemas.microsoft.com/office/drawing/2014/main" id="{AE6E59C2-84C7-412D-85D5-1262B65E6874}"/>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grpSp>
        <p:nvGrpSpPr>
          <p:cNvPr id="95" name="Group 94">
            <a:extLst>
              <a:ext uri="{FF2B5EF4-FFF2-40B4-BE49-F238E27FC236}">
                <a16:creationId xmlns:a16="http://schemas.microsoft.com/office/drawing/2014/main" id="{3414E3FB-E341-4914-9059-83455AB20399}"/>
              </a:ext>
            </a:extLst>
          </p:cNvPr>
          <p:cNvGrpSpPr/>
          <p:nvPr/>
        </p:nvGrpSpPr>
        <p:grpSpPr>
          <a:xfrm>
            <a:off x="9720392" y="5392248"/>
            <a:ext cx="495487" cy="608875"/>
            <a:chOff x="1156464" y="4353768"/>
            <a:chExt cx="803098" cy="914400"/>
          </a:xfrm>
        </p:grpSpPr>
        <p:grpSp>
          <p:nvGrpSpPr>
            <p:cNvPr id="96" name="Group 95">
              <a:extLst>
                <a:ext uri="{FF2B5EF4-FFF2-40B4-BE49-F238E27FC236}">
                  <a16:creationId xmlns:a16="http://schemas.microsoft.com/office/drawing/2014/main" id="{FF77E455-46BC-4EB5-9495-3547394B2E4E}"/>
                </a:ext>
              </a:extLst>
            </p:cNvPr>
            <p:cNvGrpSpPr/>
            <p:nvPr/>
          </p:nvGrpSpPr>
          <p:grpSpPr>
            <a:xfrm>
              <a:off x="1274136" y="4353768"/>
              <a:ext cx="564411" cy="560867"/>
              <a:chOff x="2744787" y="87313"/>
              <a:chExt cx="6702426" cy="6683376"/>
            </a:xfrm>
            <a:solidFill>
              <a:schemeClr val="accent5"/>
            </a:solidFill>
          </p:grpSpPr>
          <p:sp>
            <p:nvSpPr>
              <p:cNvPr id="98" name="Oval 12">
                <a:extLst>
                  <a:ext uri="{FF2B5EF4-FFF2-40B4-BE49-F238E27FC236}">
                    <a16:creationId xmlns:a16="http://schemas.microsoft.com/office/drawing/2014/main" id="{682341CF-0DF3-4408-ACA5-D6D36A3D5CD0}"/>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99" name="Freeform: Shape 98">
                <a:extLst>
                  <a:ext uri="{FF2B5EF4-FFF2-40B4-BE49-F238E27FC236}">
                    <a16:creationId xmlns:a16="http://schemas.microsoft.com/office/drawing/2014/main" id="{0AE399B7-987D-4D94-BB1C-A01D896F4B7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97" name="Freeform: Shape 23">
              <a:extLst>
                <a:ext uri="{FF2B5EF4-FFF2-40B4-BE49-F238E27FC236}">
                  <a16:creationId xmlns:a16="http://schemas.microsoft.com/office/drawing/2014/main" id="{702E26A0-FB16-4F50-9112-D4D30E0BF332}"/>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100" name="TextBox 99">
            <a:extLst>
              <a:ext uri="{FF2B5EF4-FFF2-40B4-BE49-F238E27FC236}">
                <a16:creationId xmlns:a16="http://schemas.microsoft.com/office/drawing/2014/main" id="{3B94CC17-E364-486B-9FBC-DD7266EC9CBD}"/>
              </a:ext>
            </a:extLst>
          </p:cNvPr>
          <p:cNvSpPr txBox="1"/>
          <p:nvPr/>
        </p:nvSpPr>
        <p:spPr>
          <a:xfrm>
            <a:off x="9000220" y="3814396"/>
            <a:ext cx="1938319"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流媒体服务器</a:t>
            </a:r>
          </a:p>
        </p:txBody>
      </p:sp>
      <p:grpSp>
        <p:nvGrpSpPr>
          <p:cNvPr id="101" name="Group 100">
            <a:extLst>
              <a:ext uri="{FF2B5EF4-FFF2-40B4-BE49-F238E27FC236}">
                <a16:creationId xmlns:a16="http://schemas.microsoft.com/office/drawing/2014/main" id="{DEA98D4D-C757-4B64-9404-0E6249B0E74A}"/>
              </a:ext>
            </a:extLst>
          </p:cNvPr>
          <p:cNvGrpSpPr/>
          <p:nvPr/>
        </p:nvGrpSpPr>
        <p:grpSpPr>
          <a:xfrm>
            <a:off x="7642419" y="5386029"/>
            <a:ext cx="405507" cy="642537"/>
            <a:chOff x="1263988" y="4307861"/>
            <a:chExt cx="588051" cy="1006027"/>
          </a:xfrm>
        </p:grpSpPr>
        <p:grpSp>
          <p:nvGrpSpPr>
            <p:cNvPr id="102" name="Group 101">
              <a:extLst>
                <a:ext uri="{FF2B5EF4-FFF2-40B4-BE49-F238E27FC236}">
                  <a16:creationId xmlns:a16="http://schemas.microsoft.com/office/drawing/2014/main" id="{81201584-3E49-45FD-BFD1-136082C30466}"/>
                </a:ext>
              </a:extLst>
            </p:cNvPr>
            <p:cNvGrpSpPr/>
            <p:nvPr/>
          </p:nvGrpSpPr>
          <p:grpSpPr>
            <a:xfrm>
              <a:off x="1275637" y="4307861"/>
              <a:ext cx="564752" cy="561286"/>
              <a:chOff x="4054863" y="1116013"/>
              <a:chExt cx="4654550" cy="4625975"/>
            </a:xfrm>
          </p:grpSpPr>
          <p:sp>
            <p:nvSpPr>
              <p:cNvPr id="106" name="Oval 5">
                <a:extLst>
                  <a:ext uri="{FF2B5EF4-FFF2-40B4-BE49-F238E27FC236}">
                    <a16:creationId xmlns:a16="http://schemas.microsoft.com/office/drawing/2014/main" id="{72160E59-6CB4-4FCD-A16E-C368D2CD368F}"/>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07" name="Freeform 6">
                <a:extLst>
                  <a:ext uri="{FF2B5EF4-FFF2-40B4-BE49-F238E27FC236}">
                    <a16:creationId xmlns:a16="http://schemas.microsoft.com/office/drawing/2014/main" id="{4A1E2F08-E385-4E8D-BB7B-66EBC6FE75B4}"/>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08" name="Oval 7">
                <a:extLst>
                  <a:ext uri="{FF2B5EF4-FFF2-40B4-BE49-F238E27FC236}">
                    <a16:creationId xmlns:a16="http://schemas.microsoft.com/office/drawing/2014/main" id="{03EFF5D3-005C-4744-A8AE-5656A9DE0824}"/>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103" name="Group 102">
              <a:extLst>
                <a:ext uri="{FF2B5EF4-FFF2-40B4-BE49-F238E27FC236}">
                  <a16:creationId xmlns:a16="http://schemas.microsoft.com/office/drawing/2014/main" id="{FAE17C11-5C78-41F0-8E5C-85CA821AEE38}"/>
                </a:ext>
              </a:extLst>
            </p:cNvPr>
            <p:cNvGrpSpPr/>
            <p:nvPr/>
          </p:nvGrpSpPr>
          <p:grpSpPr>
            <a:xfrm>
              <a:off x="1263988" y="4608835"/>
              <a:ext cx="588051" cy="705053"/>
              <a:chOff x="1268187" y="3395208"/>
              <a:chExt cx="1097423" cy="1315771"/>
            </a:xfrm>
          </p:grpSpPr>
          <p:sp>
            <p:nvSpPr>
              <p:cNvPr id="104" name="Rectangle 103">
                <a:extLst>
                  <a:ext uri="{FF2B5EF4-FFF2-40B4-BE49-F238E27FC236}">
                    <a16:creationId xmlns:a16="http://schemas.microsoft.com/office/drawing/2014/main" id="{3C7CF396-5AEC-4CD8-A343-856CE6EA8F0C}"/>
                  </a:ext>
                </a:extLst>
              </p:cNvPr>
              <p:cNvSpPr>
                <a:spLocks noChangeArrowheads="1"/>
              </p:cNvSpPr>
              <p:nvPr/>
            </p:nvSpPr>
            <p:spPr bwMode="auto">
              <a:xfrm>
                <a:off x="1337459" y="3740760"/>
                <a:ext cx="958878" cy="143812"/>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05" name="Freeform 10">
                <a:extLst>
                  <a:ext uri="{FF2B5EF4-FFF2-40B4-BE49-F238E27FC236}">
                    <a16:creationId xmlns:a16="http://schemas.microsoft.com/office/drawing/2014/main" id="{C7A84E74-15D9-458B-A098-F40A28652BB1}"/>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sp>
        <p:nvSpPr>
          <p:cNvPr id="109" name="TextBox 108">
            <a:extLst>
              <a:ext uri="{FF2B5EF4-FFF2-40B4-BE49-F238E27FC236}">
                <a16:creationId xmlns:a16="http://schemas.microsoft.com/office/drawing/2014/main" id="{B95261D3-F260-4A90-852F-3F57D2F60963}"/>
              </a:ext>
            </a:extLst>
          </p:cNvPr>
          <p:cNvSpPr txBox="1"/>
          <p:nvPr/>
        </p:nvSpPr>
        <p:spPr>
          <a:xfrm>
            <a:off x="8627459" y="6038481"/>
            <a:ext cx="2139373" cy="400110"/>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BCAST</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r>
              <a:rPr kumimoji="0" lang="en-US" altLang="zh-CN" sz="1400" b="0" i="0" u="none" strike="noStrike" kern="1200" cap="none" spc="0" normalizeH="0" noProof="0" dirty="0" err="1">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EnTV</a:t>
            </a: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 + NR</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endPar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10" name="Rectangle 109">
            <a:extLst>
              <a:ext uri="{FF2B5EF4-FFF2-40B4-BE49-F238E27FC236}">
                <a16:creationId xmlns:a16="http://schemas.microsoft.com/office/drawing/2014/main" id="{D5675ABA-5125-4444-9AC1-F5AE332E41DA}"/>
              </a:ext>
            </a:extLst>
          </p:cNvPr>
          <p:cNvSpPr/>
          <p:nvPr/>
        </p:nvSpPr>
        <p:spPr>
          <a:xfrm>
            <a:off x="7197433" y="6076414"/>
            <a:ext cx="1402948" cy="307777"/>
          </a:xfrm>
          <a:prstGeom prst="rect">
            <a:avLst/>
          </a:prstGeom>
        </p:spPr>
        <p:txBody>
          <a:bodyPr wrap="none">
            <a:spAutoFit/>
          </a:bodyPr>
          <a:lstStyle/>
          <a:p>
            <a:pPr>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Unicast</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r>
              <a:rPr lang="en-US" altLang="zh-CN" sz="1400" dirty="0">
                <a:solidFill>
                  <a:srgbClr val="000000"/>
                </a:solidFill>
                <a:latin typeface="Microsoft Sans Serif" panose="020B0604020202020204" pitchFamily="34" charset="0"/>
                <a:ea typeface="黑体" panose="02010609060101010101" pitchFamily="49" charset="-122"/>
                <a:cs typeface="Arial" panose="020B0604020202020204" pitchFamily="34" charset="0"/>
              </a:rPr>
              <a:t>NR</a:t>
            </a: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a:t>
            </a:r>
            <a:endPar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11" name="TextBox 110">
            <a:extLst>
              <a:ext uri="{FF2B5EF4-FFF2-40B4-BE49-F238E27FC236}">
                <a16:creationId xmlns:a16="http://schemas.microsoft.com/office/drawing/2014/main" id="{A57DC74B-82D6-4AEE-91CB-9678357866CE}"/>
              </a:ext>
            </a:extLst>
          </p:cNvPr>
          <p:cNvSpPr txBox="1"/>
          <p:nvPr/>
        </p:nvSpPr>
        <p:spPr>
          <a:xfrm>
            <a:off x="6939309" y="3814396"/>
            <a:ext cx="1083480"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运营商网络</a:t>
            </a:r>
          </a:p>
        </p:txBody>
      </p:sp>
      <p:cxnSp>
        <p:nvCxnSpPr>
          <p:cNvPr id="112" name="Straight Arrow Connector 111">
            <a:extLst>
              <a:ext uri="{FF2B5EF4-FFF2-40B4-BE49-F238E27FC236}">
                <a16:creationId xmlns:a16="http://schemas.microsoft.com/office/drawing/2014/main" id="{9531CF93-5CDD-4281-9612-F617A9B56C86}"/>
              </a:ext>
            </a:extLst>
          </p:cNvPr>
          <p:cNvCxnSpPr>
            <a:cxnSpLocks/>
          </p:cNvCxnSpPr>
          <p:nvPr/>
        </p:nvCxnSpPr>
        <p:spPr>
          <a:xfrm flipH="1">
            <a:off x="8785155" y="3260139"/>
            <a:ext cx="889296" cy="522606"/>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930E50E6-5F1B-4E36-875F-0CAA202FA513}"/>
              </a:ext>
            </a:extLst>
          </p:cNvPr>
          <p:cNvGrpSpPr>
            <a:grpSpLocks noChangeAspect="1"/>
          </p:cNvGrpSpPr>
          <p:nvPr/>
        </p:nvGrpSpPr>
        <p:grpSpPr>
          <a:xfrm>
            <a:off x="8397783" y="3809176"/>
            <a:ext cx="813758" cy="531871"/>
            <a:chOff x="876298" y="3148883"/>
            <a:chExt cx="1868049" cy="1330520"/>
          </a:xfrm>
        </p:grpSpPr>
        <p:sp>
          <p:nvSpPr>
            <p:cNvPr id="116" name="Rectangle: Rounded Corners 45">
              <a:extLst>
                <a:ext uri="{FF2B5EF4-FFF2-40B4-BE49-F238E27FC236}">
                  <a16:creationId xmlns:a16="http://schemas.microsoft.com/office/drawing/2014/main" id="{F54A6BD4-2AAE-4383-B556-21F676CA588B}"/>
                </a:ext>
              </a:extLst>
            </p:cNvPr>
            <p:cNvSpPr/>
            <p:nvPr/>
          </p:nvSpPr>
          <p:spPr>
            <a:xfrm>
              <a:off x="876298" y="3148883"/>
              <a:ext cx="1868049" cy="1330520"/>
            </a:xfrm>
            <a:prstGeom prst="roundRect">
              <a:avLst>
                <a:gd name="adj" fmla="val 603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17" name="Freeform 12">
              <a:extLst>
                <a:ext uri="{FF2B5EF4-FFF2-40B4-BE49-F238E27FC236}">
                  <a16:creationId xmlns:a16="http://schemas.microsoft.com/office/drawing/2014/main" id="{6E6E379F-02CE-4F3C-B7F3-79F08CB40FDC}"/>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18" name="Freeform: Shape 47">
              <a:extLst>
                <a:ext uri="{FF2B5EF4-FFF2-40B4-BE49-F238E27FC236}">
                  <a16:creationId xmlns:a16="http://schemas.microsoft.com/office/drawing/2014/main" id="{48DD1DB2-9995-4E3D-BA94-A21166E43645}"/>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nvGrpSpPr>
          <p:cNvPr id="119" name="Group 118">
            <a:extLst>
              <a:ext uri="{FF2B5EF4-FFF2-40B4-BE49-F238E27FC236}">
                <a16:creationId xmlns:a16="http://schemas.microsoft.com/office/drawing/2014/main" id="{EC52E0E5-AA43-4911-AAB8-D23B22F230B6}"/>
              </a:ext>
            </a:extLst>
          </p:cNvPr>
          <p:cNvGrpSpPr>
            <a:grpSpLocks noChangeAspect="1"/>
          </p:cNvGrpSpPr>
          <p:nvPr/>
        </p:nvGrpSpPr>
        <p:grpSpPr>
          <a:xfrm>
            <a:off x="8360727" y="4548993"/>
            <a:ext cx="869407" cy="568243"/>
            <a:chOff x="876298" y="3148883"/>
            <a:chExt cx="1868049" cy="1330520"/>
          </a:xfrm>
        </p:grpSpPr>
        <p:sp>
          <p:nvSpPr>
            <p:cNvPr id="120" name="Rectangle: Rounded Corners 18">
              <a:extLst>
                <a:ext uri="{FF2B5EF4-FFF2-40B4-BE49-F238E27FC236}">
                  <a16:creationId xmlns:a16="http://schemas.microsoft.com/office/drawing/2014/main" id="{217AC0AF-4A1C-45D5-90D0-EBBDD1D70F7A}"/>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21" name="Freeform 12">
              <a:extLst>
                <a:ext uri="{FF2B5EF4-FFF2-40B4-BE49-F238E27FC236}">
                  <a16:creationId xmlns:a16="http://schemas.microsoft.com/office/drawing/2014/main" id="{12390136-7B1D-46F4-9F13-8FE43A1D006E}"/>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22" name="Freeform: Shape 20">
              <a:extLst>
                <a:ext uri="{FF2B5EF4-FFF2-40B4-BE49-F238E27FC236}">
                  <a16:creationId xmlns:a16="http://schemas.microsoft.com/office/drawing/2014/main" id="{A1D0EC50-CBCB-402D-BAE2-84E313B332E0}"/>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sp>
        <p:nvSpPr>
          <p:cNvPr id="128" name="TextBox 127">
            <a:extLst>
              <a:ext uri="{FF2B5EF4-FFF2-40B4-BE49-F238E27FC236}">
                <a16:creationId xmlns:a16="http://schemas.microsoft.com/office/drawing/2014/main" id="{F848D400-E9C8-402C-A083-D112B4900DF6}"/>
              </a:ext>
            </a:extLst>
          </p:cNvPr>
          <p:cNvSpPr txBox="1"/>
          <p:nvPr/>
        </p:nvSpPr>
        <p:spPr>
          <a:xfrm>
            <a:off x="9211541" y="4605100"/>
            <a:ext cx="984245"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5GC</a:t>
            </a:r>
          </a:p>
        </p:txBody>
      </p:sp>
      <p:cxnSp>
        <p:nvCxnSpPr>
          <p:cNvPr id="130" name="Straight Arrow Connector 129">
            <a:extLst>
              <a:ext uri="{FF2B5EF4-FFF2-40B4-BE49-F238E27FC236}">
                <a16:creationId xmlns:a16="http://schemas.microsoft.com/office/drawing/2014/main" id="{B97B883A-B3AC-4C9E-AC50-78C7268604E2}"/>
              </a:ext>
            </a:extLst>
          </p:cNvPr>
          <p:cNvCxnSpPr>
            <a:cxnSpLocks/>
          </p:cNvCxnSpPr>
          <p:nvPr/>
        </p:nvCxnSpPr>
        <p:spPr>
          <a:xfrm>
            <a:off x="8828221" y="5104586"/>
            <a:ext cx="920564" cy="322263"/>
          </a:xfrm>
          <a:prstGeom prst="straightConnector1">
            <a:avLst/>
          </a:prstGeom>
          <a:ln w="28575" cap="rnd">
            <a:solidFill>
              <a:schemeClr val="accent1"/>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890C184-DC90-41A1-BCE2-5E5C35193CC5}"/>
              </a:ext>
            </a:extLst>
          </p:cNvPr>
          <p:cNvCxnSpPr>
            <a:cxnSpLocks/>
          </p:cNvCxnSpPr>
          <p:nvPr/>
        </p:nvCxnSpPr>
        <p:spPr>
          <a:xfrm flipH="1">
            <a:off x="7964447" y="5104737"/>
            <a:ext cx="775427" cy="292052"/>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8441B0A7-6769-4B0B-B813-D55516D8B405}"/>
              </a:ext>
            </a:extLst>
          </p:cNvPr>
          <p:cNvCxnSpPr>
            <a:cxnSpLocks/>
          </p:cNvCxnSpPr>
          <p:nvPr/>
        </p:nvCxnSpPr>
        <p:spPr>
          <a:xfrm>
            <a:off x="8785155" y="4352586"/>
            <a:ext cx="0" cy="187699"/>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13" name="Group 8">
            <a:extLst>
              <a:ext uri="{FF2B5EF4-FFF2-40B4-BE49-F238E27FC236}">
                <a16:creationId xmlns:a16="http://schemas.microsoft.com/office/drawing/2014/main" id="{E8E53D56-4568-83D7-AEF5-9873D00CA464}"/>
              </a:ext>
            </a:extLst>
          </p:cNvPr>
          <p:cNvGrpSpPr/>
          <p:nvPr/>
        </p:nvGrpSpPr>
        <p:grpSpPr>
          <a:xfrm>
            <a:off x="7609421" y="2372697"/>
            <a:ext cx="2539834" cy="982497"/>
            <a:chOff x="7728124" y="1383398"/>
            <a:chExt cx="3439836" cy="1412435"/>
          </a:xfrm>
        </p:grpSpPr>
        <p:grpSp>
          <p:nvGrpSpPr>
            <p:cNvPr id="114" name="Group 9">
              <a:extLst>
                <a:ext uri="{FF2B5EF4-FFF2-40B4-BE49-F238E27FC236}">
                  <a16:creationId xmlns:a16="http://schemas.microsoft.com/office/drawing/2014/main" id="{36F986FE-A5B9-6C56-CCCC-F375C481E154}"/>
                </a:ext>
              </a:extLst>
            </p:cNvPr>
            <p:cNvGrpSpPr>
              <a:grpSpLocks noChangeAspect="1"/>
            </p:cNvGrpSpPr>
            <p:nvPr/>
          </p:nvGrpSpPr>
          <p:grpSpPr>
            <a:xfrm>
              <a:off x="10133412" y="1383398"/>
              <a:ext cx="1005840" cy="965415"/>
              <a:chOff x="879510" y="2849109"/>
              <a:chExt cx="1879449" cy="1803914"/>
            </a:xfrm>
          </p:grpSpPr>
          <p:sp>
            <p:nvSpPr>
              <p:cNvPr id="133" name="Freeform 24">
                <a:extLst>
                  <a:ext uri="{FF2B5EF4-FFF2-40B4-BE49-F238E27FC236}">
                    <a16:creationId xmlns:a16="http://schemas.microsoft.com/office/drawing/2014/main" id="{4CA96608-7B98-2708-12A8-411CFE56E8DF}"/>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135" name="Group 18">
                <a:extLst>
                  <a:ext uri="{FF2B5EF4-FFF2-40B4-BE49-F238E27FC236}">
                    <a16:creationId xmlns:a16="http://schemas.microsoft.com/office/drawing/2014/main" id="{34B957CD-9092-9F19-9730-CECDE4A2BCF2}"/>
                  </a:ext>
                </a:extLst>
              </p:cNvPr>
              <p:cNvGrpSpPr/>
              <p:nvPr/>
            </p:nvGrpSpPr>
            <p:grpSpPr>
              <a:xfrm>
                <a:off x="1261322" y="3570504"/>
                <a:ext cx="1115825" cy="1082519"/>
                <a:chOff x="1261322" y="3570504"/>
                <a:chExt cx="1115825" cy="1082519"/>
              </a:xfrm>
            </p:grpSpPr>
            <p:sp>
              <p:nvSpPr>
                <p:cNvPr id="136" name="Rectangle: Rounded Corners 27">
                  <a:extLst>
                    <a:ext uri="{FF2B5EF4-FFF2-40B4-BE49-F238E27FC236}">
                      <a16:creationId xmlns:a16="http://schemas.microsoft.com/office/drawing/2014/main" id="{9D31149F-EB06-D97B-4C76-3986DD586F5C}"/>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37" name="Freeform: Shape 28">
                  <a:extLst>
                    <a:ext uri="{FF2B5EF4-FFF2-40B4-BE49-F238E27FC236}">
                      <a16:creationId xmlns:a16="http://schemas.microsoft.com/office/drawing/2014/main" id="{75B0A81A-3C46-24EB-8A4F-7C4469B55BBB}"/>
                    </a:ext>
                  </a:extLst>
                </p:cNvPr>
                <p:cNvSpPr>
                  <a:spLocks/>
                </p:cNvSpPr>
                <p:nvPr/>
              </p:nvSpPr>
              <p:spPr bwMode="auto">
                <a:xfrm>
                  <a:off x="1318836" y="3684748"/>
                  <a:ext cx="1000794" cy="949603"/>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black"/>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38" name="Freeform: Shape 29">
                  <a:extLst>
                    <a:ext uri="{FF2B5EF4-FFF2-40B4-BE49-F238E27FC236}">
                      <a16:creationId xmlns:a16="http://schemas.microsoft.com/office/drawing/2014/main" id="{DF32A53B-F4BF-70D9-66B3-9F8148B1E069}"/>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grpSp>
        <p:sp>
          <p:nvSpPr>
            <p:cNvPr id="123" name="Freeform 11">
              <a:extLst>
                <a:ext uri="{FF2B5EF4-FFF2-40B4-BE49-F238E27FC236}">
                  <a16:creationId xmlns:a16="http://schemas.microsoft.com/office/drawing/2014/main" id="{65836F67-907B-3B14-448C-45BC6FE14BBD}"/>
                </a:ext>
              </a:extLst>
            </p:cNvPr>
            <p:cNvSpPr>
              <a:spLocks noChangeAspect="1"/>
            </p:cNvSpPr>
            <p:nvPr/>
          </p:nvSpPr>
          <p:spPr bwMode="auto">
            <a:xfrm>
              <a:off x="8214901" y="1429479"/>
              <a:ext cx="1106424" cy="693623"/>
            </a:xfrm>
            <a:custGeom>
              <a:avLst/>
              <a:gdLst>
                <a:gd name="T0" fmla="*/ 600 w 736"/>
                <a:gd name="T1" fmla="*/ 170 h 462"/>
                <a:gd name="T2" fmla="*/ 603 w 736"/>
                <a:gd name="T3" fmla="*/ 140 h 462"/>
                <a:gd name="T4" fmla="*/ 463 w 736"/>
                <a:gd name="T5" fmla="*/ 0 h 462"/>
                <a:gd name="T6" fmla="*/ 335 w 736"/>
                <a:gd name="T7" fmla="*/ 83 h 462"/>
                <a:gd name="T8" fmla="*/ 290 w 736"/>
                <a:gd name="T9" fmla="*/ 73 h 462"/>
                <a:gd name="T10" fmla="*/ 188 w 736"/>
                <a:gd name="T11" fmla="*/ 169 h 462"/>
                <a:gd name="T12" fmla="*/ 146 w 736"/>
                <a:gd name="T13" fmla="*/ 169 h 462"/>
                <a:gd name="T14" fmla="*/ 0 w 736"/>
                <a:gd name="T15" fmla="*/ 315 h 462"/>
                <a:gd name="T16" fmla="*/ 146 w 736"/>
                <a:gd name="T17" fmla="*/ 462 h 462"/>
                <a:gd name="T18" fmla="*/ 590 w 736"/>
                <a:gd name="T19" fmla="*/ 462 h 462"/>
                <a:gd name="T20" fmla="*/ 736 w 736"/>
                <a:gd name="T21" fmla="*/ 315 h 462"/>
                <a:gd name="T22" fmla="*/ 600 w 736"/>
                <a:gd name="T23" fmla="*/ 17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6" h="462">
                  <a:moveTo>
                    <a:pt x="600" y="170"/>
                  </a:moveTo>
                  <a:cubicBezTo>
                    <a:pt x="602" y="160"/>
                    <a:pt x="603" y="150"/>
                    <a:pt x="603" y="140"/>
                  </a:cubicBezTo>
                  <a:cubicBezTo>
                    <a:pt x="603" y="63"/>
                    <a:pt x="540" y="0"/>
                    <a:pt x="463" y="0"/>
                  </a:cubicBezTo>
                  <a:cubicBezTo>
                    <a:pt x="406" y="0"/>
                    <a:pt x="357" y="34"/>
                    <a:pt x="335" y="83"/>
                  </a:cubicBezTo>
                  <a:cubicBezTo>
                    <a:pt x="321" y="76"/>
                    <a:pt x="306" y="73"/>
                    <a:pt x="290" y="73"/>
                  </a:cubicBezTo>
                  <a:cubicBezTo>
                    <a:pt x="236" y="73"/>
                    <a:pt x="191" y="116"/>
                    <a:pt x="188" y="169"/>
                  </a:cubicBezTo>
                  <a:cubicBezTo>
                    <a:pt x="146" y="169"/>
                    <a:pt x="146" y="169"/>
                    <a:pt x="146" y="169"/>
                  </a:cubicBezTo>
                  <a:cubicBezTo>
                    <a:pt x="66" y="169"/>
                    <a:pt x="0" y="235"/>
                    <a:pt x="0" y="315"/>
                  </a:cubicBezTo>
                  <a:cubicBezTo>
                    <a:pt x="0" y="396"/>
                    <a:pt x="66" y="462"/>
                    <a:pt x="146" y="462"/>
                  </a:cubicBezTo>
                  <a:cubicBezTo>
                    <a:pt x="180" y="462"/>
                    <a:pt x="590" y="462"/>
                    <a:pt x="590" y="462"/>
                  </a:cubicBezTo>
                  <a:cubicBezTo>
                    <a:pt x="670" y="462"/>
                    <a:pt x="736" y="396"/>
                    <a:pt x="736" y="315"/>
                  </a:cubicBezTo>
                  <a:cubicBezTo>
                    <a:pt x="736" y="238"/>
                    <a:pt x="676" y="175"/>
                    <a:pt x="600" y="170"/>
                  </a:cubicBezTo>
                  <a:close/>
                </a:path>
              </a:pathLst>
            </a:cu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nvGrpSpPr>
            <p:cNvPr id="124" name="Group 11">
              <a:extLst>
                <a:ext uri="{FF2B5EF4-FFF2-40B4-BE49-F238E27FC236}">
                  <a16:creationId xmlns:a16="http://schemas.microsoft.com/office/drawing/2014/main" id="{3B1FC4ED-28D3-EBD1-8B2B-20FB1741C820}"/>
                </a:ext>
              </a:extLst>
            </p:cNvPr>
            <p:cNvGrpSpPr>
              <a:grpSpLocks noChangeAspect="1"/>
            </p:cNvGrpSpPr>
            <p:nvPr/>
          </p:nvGrpSpPr>
          <p:grpSpPr>
            <a:xfrm>
              <a:off x="7931601" y="1648371"/>
              <a:ext cx="914400" cy="428484"/>
              <a:chOff x="984653" y="3391855"/>
              <a:chExt cx="1629118" cy="763398"/>
            </a:xfrm>
          </p:grpSpPr>
          <p:sp>
            <p:nvSpPr>
              <p:cNvPr id="129" name="Freeform: Shape 19">
                <a:extLst>
                  <a:ext uri="{FF2B5EF4-FFF2-40B4-BE49-F238E27FC236}">
                    <a16:creationId xmlns:a16="http://schemas.microsoft.com/office/drawing/2014/main" id="{EA3C6044-467B-A47C-BF31-0F2463CBC2CC}"/>
                  </a:ext>
                </a:extLst>
              </p:cNvPr>
              <p:cNvSpPr/>
              <p:nvPr/>
            </p:nvSpPr>
            <p:spPr>
              <a:xfrm>
                <a:off x="984653" y="3391855"/>
                <a:ext cx="1629118" cy="763398"/>
              </a:xfrm>
              <a:custGeom>
                <a:avLst/>
                <a:gdLst>
                  <a:gd name="connsiteX0" fmla="*/ 149544 w 2883574"/>
                  <a:gd name="connsiteY0" fmla="*/ 0 h 1351232"/>
                  <a:gd name="connsiteX1" fmla="*/ 1872865 w 2883574"/>
                  <a:gd name="connsiteY1" fmla="*/ 0 h 1351232"/>
                  <a:gd name="connsiteX2" fmla="*/ 2022409 w 2883574"/>
                  <a:gd name="connsiteY2" fmla="*/ 149872 h 1351232"/>
                  <a:gd name="connsiteX3" fmla="*/ 2022409 w 2883574"/>
                  <a:gd name="connsiteY3" fmla="*/ 334961 h 1351232"/>
                  <a:gd name="connsiteX4" fmla="*/ 2022409 w 2883574"/>
                  <a:gd name="connsiteY4" fmla="*/ 375813 h 1351232"/>
                  <a:gd name="connsiteX5" fmla="*/ 2132740 w 2883574"/>
                  <a:gd name="connsiteY5" fmla="*/ 375813 h 1351232"/>
                  <a:gd name="connsiteX6" fmla="*/ 2133476 w 2883574"/>
                  <a:gd name="connsiteY6" fmla="*/ 375496 h 1351232"/>
                  <a:gd name="connsiteX7" fmla="*/ 2247415 w 2883574"/>
                  <a:gd name="connsiteY7" fmla="*/ 375496 h 1351232"/>
                  <a:gd name="connsiteX8" fmla="*/ 2527515 w 2883574"/>
                  <a:gd name="connsiteY8" fmla="*/ 199235 h 1351232"/>
                  <a:gd name="connsiteX9" fmla="*/ 2567868 w 2883574"/>
                  <a:gd name="connsiteY9" fmla="*/ 187326 h 1351232"/>
                  <a:gd name="connsiteX10" fmla="*/ 2807615 w 2883574"/>
                  <a:gd name="connsiteY10" fmla="*/ 187326 h 1351232"/>
                  <a:gd name="connsiteX11" fmla="*/ 2883574 w 2883574"/>
                  <a:gd name="connsiteY11" fmla="*/ 261165 h 1351232"/>
                  <a:gd name="connsiteX12" fmla="*/ 2883574 w 2883574"/>
                  <a:gd name="connsiteY12" fmla="*/ 1087686 h 1351232"/>
                  <a:gd name="connsiteX13" fmla="*/ 2807615 w 2883574"/>
                  <a:gd name="connsiteY13" fmla="*/ 1163907 h 1351232"/>
                  <a:gd name="connsiteX14" fmla="*/ 2563121 w 2883574"/>
                  <a:gd name="connsiteY14" fmla="*/ 1163907 h 1351232"/>
                  <a:gd name="connsiteX15" fmla="*/ 2529889 w 2883574"/>
                  <a:gd name="connsiteY15" fmla="*/ 1156762 h 1351232"/>
                  <a:gd name="connsiteX16" fmla="*/ 2247415 w 2883574"/>
                  <a:gd name="connsiteY16" fmla="*/ 975737 h 1351232"/>
                  <a:gd name="connsiteX17" fmla="*/ 2133476 w 2883574"/>
                  <a:gd name="connsiteY17" fmla="*/ 975737 h 1351232"/>
                  <a:gd name="connsiteX18" fmla="*/ 2132758 w 2883574"/>
                  <a:gd name="connsiteY18" fmla="*/ 975419 h 1351232"/>
                  <a:gd name="connsiteX19" fmla="*/ 2022409 w 2883574"/>
                  <a:gd name="connsiteY19" fmla="*/ 975419 h 1351232"/>
                  <a:gd name="connsiteX20" fmla="*/ 2022409 w 2883574"/>
                  <a:gd name="connsiteY20" fmla="*/ 1014218 h 1351232"/>
                  <a:gd name="connsiteX21" fmla="*/ 2022409 w 2883574"/>
                  <a:gd name="connsiteY21" fmla="*/ 1201360 h 1351232"/>
                  <a:gd name="connsiteX22" fmla="*/ 1872865 w 2883574"/>
                  <a:gd name="connsiteY22" fmla="*/ 1351232 h 1351232"/>
                  <a:gd name="connsiteX23" fmla="*/ 149544 w 2883574"/>
                  <a:gd name="connsiteY23" fmla="*/ 1351232 h 1351232"/>
                  <a:gd name="connsiteX24" fmla="*/ 0 w 2883574"/>
                  <a:gd name="connsiteY24" fmla="*/ 1201360 h 1351232"/>
                  <a:gd name="connsiteX25" fmla="*/ 0 w 2883574"/>
                  <a:gd name="connsiteY25" fmla="*/ 149872 h 1351232"/>
                  <a:gd name="connsiteX26" fmla="*/ 149544 w 2883574"/>
                  <a:gd name="connsiteY26" fmla="*/ 0 h 13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3574" h="1351232">
                    <a:moveTo>
                      <a:pt x="149544" y="0"/>
                    </a:moveTo>
                    <a:cubicBezTo>
                      <a:pt x="1872865" y="0"/>
                      <a:pt x="1872865" y="0"/>
                      <a:pt x="1872865" y="0"/>
                    </a:cubicBezTo>
                    <a:cubicBezTo>
                      <a:pt x="1955945" y="0"/>
                      <a:pt x="2022409" y="66610"/>
                      <a:pt x="2022409" y="149872"/>
                    </a:cubicBezTo>
                    <a:cubicBezTo>
                      <a:pt x="2022409" y="215590"/>
                      <a:pt x="2022409" y="277201"/>
                      <a:pt x="2022409" y="334961"/>
                    </a:cubicBezTo>
                    <a:lnTo>
                      <a:pt x="2022409" y="375813"/>
                    </a:lnTo>
                    <a:lnTo>
                      <a:pt x="2132740" y="375813"/>
                    </a:lnTo>
                    <a:lnTo>
                      <a:pt x="2133476" y="375496"/>
                    </a:lnTo>
                    <a:cubicBezTo>
                      <a:pt x="2133476" y="375496"/>
                      <a:pt x="2133476" y="375496"/>
                      <a:pt x="2247415" y="375496"/>
                    </a:cubicBezTo>
                    <a:cubicBezTo>
                      <a:pt x="2247415" y="375496"/>
                      <a:pt x="2247415" y="375496"/>
                      <a:pt x="2527515" y="199235"/>
                    </a:cubicBezTo>
                    <a:cubicBezTo>
                      <a:pt x="2539384" y="189708"/>
                      <a:pt x="2553626" y="187326"/>
                      <a:pt x="2567868" y="187326"/>
                    </a:cubicBezTo>
                    <a:cubicBezTo>
                      <a:pt x="2567868" y="187326"/>
                      <a:pt x="2567868" y="187326"/>
                      <a:pt x="2807615" y="187326"/>
                    </a:cubicBezTo>
                    <a:cubicBezTo>
                      <a:pt x="2850342" y="187326"/>
                      <a:pt x="2883574" y="220673"/>
                      <a:pt x="2883574" y="261165"/>
                    </a:cubicBezTo>
                    <a:cubicBezTo>
                      <a:pt x="2883574" y="261165"/>
                      <a:pt x="2883574" y="261165"/>
                      <a:pt x="2883574" y="1087686"/>
                    </a:cubicBezTo>
                    <a:cubicBezTo>
                      <a:pt x="2883574" y="1130561"/>
                      <a:pt x="2850342" y="1163907"/>
                      <a:pt x="2807615" y="1163907"/>
                    </a:cubicBezTo>
                    <a:cubicBezTo>
                      <a:pt x="2807615" y="1163907"/>
                      <a:pt x="2807615" y="1163907"/>
                      <a:pt x="2563121" y="1163907"/>
                    </a:cubicBezTo>
                    <a:cubicBezTo>
                      <a:pt x="2551252" y="1163907"/>
                      <a:pt x="2541757" y="1161525"/>
                      <a:pt x="2529889" y="1156762"/>
                    </a:cubicBezTo>
                    <a:cubicBezTo>
                      <a:pt x="2529889" y="1156762"/>
                      <a:pt x="2529889" y="1156762"/>
                      <a:pt x="2247415" y="975737"/>
                    </a:cubicBezTo>
                    <a:cubicBezTo>
                      <a:pt x="2247415" y="975737"/>
                      <a:pt x="2247415" y="975737"/>
                      <a:pt x="2133476" y="975737"/>
                    </a:cubicBezTo>
                    <a:lnTo>
                      <a:pt x="2132758" y="975419"/>
                    </a:lnTo>
                    <a:lnTo>
                      <a:pt x="2022409" y="975419"/>
                    </a:lnTo>
                    <a:lnTo>
                      <a:pt x="2022409" y="1014218"/>
                    </a:lnTo>
                    <a:cubicBezTo>
                      <a:pt x="2022409" y="1201360"/>
                      <a:pt x="2022409" y="1201360"/>
                      <a:pt x="2022409" y="1201360"/>
                    </a:cubicBezTo>
                    <a:cubicBezTo>
                      <a:pt x="2022409" y="1282243"/>
                      <a:pt x="1955945" y="1351232"/>
                      <a:pt x="1872865" y="1351232"/>
                    </a:cubicBezTo>
                    <a:cubicBezTo>
                      <a:pt x="149544" y="1351232"/>
                      <a:pt x="149544" y="1351232"/>
                      <a:pt x="149544" y="1351232"/>
                    </a:cubicBezTo>
                    <a:cubicBezTo>
                      <a:pt x="68838" y="1351232"/>
                      <a:pt x="0" y="1282243"/>
                      <a:pt x="0" y="1201360"/>
                    </a:cubicBezTo>
                    <a:cubicBezTo>
                      <a:pt x="0" y="149872"/>
                      <a:pt x="0" y="149872"/>
                      <a:pt x="0" y="149872"/>
                    </a:cubicBezTo>
                    <a:cubicBezTo>
                      <a:pt x="0" y="66610"/>
                      <a:pt x="68838" y="0"/>
                      <a:pt x="149544" y="0"/>
                    </a:cubicBez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noProof="0" dirty="0">
                  <a:ln>
                    <a:noFill/>
                  </a:ln>
                  <a:solidFill>
                    <a:prstClr val="white"/>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sp>
            <p:nvSpPr>
              <p:cNvPr id="132" name="TextBox 16">
                <a:extLst>
                  <a:ext uri="{FF2B5EF4-FFF2-40B4-BE49-F238E27FC236}">
                    <a16:creationId xmlns:a16="http://schemas.microsoft.com/office/drawing/2014/main" id="{BD872F20-6BAB-6D17-2BA5-4FC2AC9CB7F5}"/>
                  </a:ext>
                </a:extLst>
              </p:cNvPr>
              <p:cNvSpPr txBox="1"/>
              <p:nvPr/>
            </p:nvSpPr>
            <p:spPr>
              <a:xfrm>
                <a:off x="1184715" y="3568166"/>
                <a:ext cx="714567" cy="413282"/>
              </a:xfrm>
              <a:custGeom>
                <a:avLst/>
                <a:gdLst>
                  <a:gd name="connsiteX0" fmla="*/ 111624 w 714567"/>
                  <a:gd name="connsiteY0" fmla="*/ 1 h 413282"/>
                  <a:gd name="connsiteX1" fmla="*/ 169493 w 714567"/>
                  <a:gd name="connsiteY1" fmla="*/ 1 h 413282"/>
                  <a:gd name="connsiteX2" fmla="*/ 177317 w 714567"/>
                  <a:gd name="connsiteY2" fmla="*/ 4578 h 413282"/>
                  <a:gd name="connsiteX3" fmla="*/ 177170 w 714567"/>
                  <a:gd name="connsiteY3" fmla="*/ 13583 h 413282"/>
                  <a:gd name="connsiteX4" fmla="*/ 79738 w 714567"/>
                  <a:gd name="connsiteY4" fmla="*/ 257458 h 413282"/>
                  <a:gd name="connsiteX5" fmla="*/ 187799 w 714567"/>
                  <a:gd name="connsiteY5" fmla="*/ 257458 h 413282"/>
                  <a:gd name="connsiteX6" fmla="*/ 187799 w 714567"/>
                  <a:gd name="connsiteY6" fmla="*/ 182461 h 413282"/>
                  <a:gd name="connsiteX7" fmla="*/ 191190 w 714567"/>
                  <a:gd name="connsiteY7" fmla="*/ 174640 h 413282"/>
                  <a:gd name="connsiteX8" fmla="*/ 199007 w 714567"/>
                  <a:gd name="connsiteY8" fmla="*/ 171245 h 413282"/>
                  <a:gd name="connsiteX9" fmla="*/ 253280 w 714567"/>
                  <a:gd name="connsiteY9" fmla="*/ 171245 h 413282"/>
                  <a:gd name="connsiteX10" fmla="*/ 261613 w 714567"/>
                  <a:gd name="connsiteY10" fmla="*/ 174640 h 413282"/>
                  <a:gd name="connsiteX11" fmla="*/ 265079 w 714567"/>
                  <a:gd name="connsiteY11" fmla="*/ 182461 h 413282"/>
                  <a:gd name="connsiteX12" fmla="*/ 265079 w 714567"/>
                  <a:gd name="connsiteY12" fmla="*/ 257458 h 413282"/>
                  <a:gd name="connsiteX13" fmla="*/ 310548 w 714567"/>
                  <a:gd name="connsiteY13" fmla="*/ 257458 h 413282"/>
                  <a:gd name="connsiteX14" fmla="*/ 318372 w 714567"/>
                  <a:gd name="connsiteY14" fmla="*/ 260851 h 413282"/>
                  <a:gd name="connsiteX15" fmla="*/ 321767 w 714567"/>
                  <a:gd name="connsiteY15" fmla="*/ 268672 h 413282"/>
                  <a:gd name="connsiteX16" fmla="*/ 321767 w 714567"/>
                  <a:gd name="connsiteY16" fmla="*/ 314083 h 413282"/>
                  <a:gd name="connsiteX17" fmla="*/ 318372 w 714567"/>
                  <a:gd name="connsiteY17" fmla="*/ 321899 h 413282"/>
                  <a:gd name="connsiteX18" fmla="*/ 310548 w 714567"/>
                  <a:gd name="connsiteY18" fmla="*/ 325290 h 413282"/>
                  <a:gd name="connsiteX19" fmla="*/ 265079 w 714567"/>
                  <a:gd name="connsiteY19" fmla="*/ 325290 h 413282"/>
                  <a:gd name="connsiteX20" fmla="*/ 265079 w 714567"/>
                  <a:gd name="connsiteY20" fmla="*/ 402060 h 413282"/>
                  <a:gd name="connsiteX21" fmla="*/ 261613 w 714567"/>
                  <a:gd name="connsiteY21" fmla="*/ 409881 h 413282"/>
                  <a:gd name="connsiteX22" fmla="*/ 253280 w 714567"/>
                  <a:gd name="connsiteY22" fmla="*/ 413274 h 413282"/>
                  <a:gd name="connsiteX23" fmla="*/ 199007 w 714567"/>
                  <a:gd name="connsiteY23" fmla="*/ 413274 h 413282"/>
                  <a:gd name="connsiteX24" fmla="*/ 191190 w 714567"/>
                  <a:gd name="connsiteY24" fmla="*/ 409881 h 413282"/>
                  <a:gd name="connsiteX25" fmla="*/ 187799 w 714567"/>
                  <a:gd name="connsiteY25" fmla="*/ 402060 h 413282"/>
                  <a:gd name="connsiteX26" fmla="*/ 187799 w 714567"/>
                  <a:gd name="connsiteY26" fmla="*/ 325290 h 413282"/>
                  <a:gd name="connsiteX27" fmla="*/ 11240 w 714567"/>
                  <a:gd name="connsiteY27" fmla="*/ 325290 h 413282"/>
                  <a:gd name="connsiteX28" fmla="*/ 3195 w 714567"/>
                  <a:gd name="connsiteY28" fmla="*/ 321899 h 413282"/>
                  <a:gd name="connsiteX29" fmla="*/ 21 w 714567"/>
                  <a:gd name="connsiteY29" fmla="*/ 314083 h 413282"/>
                  <a:gd name="connsiteX30" fmla="*/ 21 w 714567"/>
                  <a:gd name="connsiteY30" fmla="*/ 272204 h 413282"/>
                  <a:gd name="connsiteX31" fmla="*/ 538 w 714567"/>
                  <a:gd name="connsiteY31" fmla="*/ 264535 h 413282"/>
                  <a:gd name="connsiteX32" fmla="*/ 4154 w 714567"/>
                  <a:gd name="connsiteY32" fmla="*/ 253324 h 413282"/>
                  <a:gd name="connsiteX33" fmla="*/ 98633 w 714567"/>
                  <a:gd name="connsiteY33" fmla="*/ 9449 h 413282"/>
                  <a:gd name="connsiteX34" fmla="*/ 103136 w 714567"/>
                  <a:gd name="connsiteY34" fmla="*/ 2511 h 413282"/>
                  <a:gd name="connsiteX35" fmla="*/ 111624 w 714567"/>
                  <a:gd name="connsiteY35" fmla="*/ 1 h 413282"/>
                  <a:gd name="connsiteX36" fmla="*/ 377817 w 714567"/>
                  <a:gd name="connsiteY36" fmla="*/ 1 h 413282"/>
                  <a:gd name="connsiteX37" fmla="*/ 431502 w 714567"/>
                  <a:gd name="connsiteY37" fmla="*/ 1 h 413282"/>
                  <a:gd name="connsiteX38" fmla="*/ 440646 w 714567"/>
                  <a:gd name="connsiteY38" fmla="*/ 3765 h 413282"/>
                  <a:gd name="connsiteX39" fmla="*/ 444481 w 714567"/>
                  <a:gd name="connsiteY39" fmla="*/ 12401 h 413282"/>
                  <a:gd name="connsiteX40" fmla="*/ 444481 w 714567"/>
                  <a:gd name="connsiteY40" fmla="*/ 168292 h 413282"/>
                  <a:gd name="connsiteX41" fmla="*/ 496445 w 714567"/>
                  <a:gd name="connsiteY41" fmla="*/ 168292 h 413282"/>
                  <a:gd name="connsiteX42" fmla="*/ 619858 w 714567"/>
                  <a:gd name="connsiteY42" fmla="*/ 11220 h 413282"/>
                  <a:gd name="connsiteX43" fmla="*/ 629601 w 714567"/>
                  <a:gd name="connsiteY43" fmla="*/ 2732 h 413282"/>
                  <a:gd name="connsiteX44" fmla="*/ 642887 w 714567"/>
                  <a:gd name="connsiteY44" fmla="*/ 1 h 413282"/>
                  <a:gd name="connsiteX45" fmla="*/ 703708 w 714567"/>
                  <a:gd name="connsiteY45" fmla="*/ 1 h 413282"/>
                  <a:gd name="connsiteX46" fmla="*/ 713009 w 714567"/>
                  <a:gd name="connsiteY46" fmla="*/ 5906 h 413282"/>
                  <a:gd name="connsiteX47" fmla="*/ 710794 w 714567"/>
                  <a:gd name="connsiteY47" fmla="*/ 17125 h 413282"/>
                  <a:gd name="connsiteX48" fmla="*/ 561989 w 714567"/>
                  <a:gd name="connsiteY48" fmla="*/ 197195 h 413282"/>
                  <a:gd name="connsiteX49" fmla="*/ 711975 w 714567"/>
                  <a:gd name="connsiteY49" fmla="*/ 397921 h 413282"/>
                  <a:gd name="connsiteX50" fmla="*/ 713673 w 714567"/>
                  <a:gd name="connsiteY50" fmla="*/ 408697 h 413282"/>
                  <a:gd name="connsiteX51" fmla="*/ 706070 w 714567"/>
                  <a:gd name="connsiteY51" fmla="*/ 413273 h 413282"/>
                  <a:gd name="connsiteX52" fmla="*/ 639935 w 714567"/>
                  <a:gd name="connsiteY52" fmla="*/ 413273 h 413282"/>
                  <a:gd name="connsiteX53" fmla="*/ 627756 w 714567"/>
                  <a:gd name="connsiteY53" fmla="*/ 411354 h 413282"/>
                  <a:gd name="connsiteX54" fmla="*/ 618677 w 714567"/>
                  <a:gd name="connsiteY54" fmla="*/ 403235 h 413282"/>
                  <a:gd name="connsiteX55" fmla="*/ 497035 w 714567"/>
                  <a:gd name="connsiteY55" fmla="*/ 237896 h 413282"/>
                  <a:gd name="connsiteX56" fmla="*/ 444481 w 714567"/>
                  <a:gd name="connsiteY56" fmla="*/ 237896 h 413282"/>
                  <a:gd name="connsiteX57" fmla="*/ 444481 w 714567"/>
                  <a:gd name="connsiteY57" fmla="*/ 400283 h 413282"/>
                  <a:gd name="connsiteX58" fmla="*/ 440646 w 714567"/>
                  <a:gd name="connsiteY58" fmla="*/ 409435 h 413282"/>
                  <a:gd name="connsiteX59" fmla="*/ 431502 w 714567"/>
                  <a:gd name="connsiteY59" fmla="*/ 413273 h 413282"/>
                  <a:gd name="connsiteX60" fmla="*/ 377817 w 714567"/>
                  <a:gd name="connsiteY60" fmla="*/ 413273 h 413282"/>
                  <a:gd name="connsiteX61" fmla="*/ 368968 w 714567"/>
                  <a:gd name="connsiteY61" fmla="*/ 409435 h 413282"/>
                  <a:gd name="connsiteX62" fmla="*/ 365428 w 714567"/>
                  <a:gd name="connsiteY62" fmla="*/ 400283 h 413282"/>
                  <a:gd name="connsiteX63" fmla="*/ 365428 w 714567"/>
                  <a:gd name="connsiteY63" fmla="*/ 12401 h 413282"/>
                  <a:gd name="connsiteX64" fmla="*/ 368968 w 714567"/>
                  <a:gd name="connsiteY64" fmla="*/ 3765 h 413282"/>
                  <a:gd name="connsiteX65" fmla="*/ 377817 w 714567"/>
                  <a:gd name="connsiteY65" fmla="*/ 1 h 4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4567" h="413282">
                    <a:moveTo>
                      <a:pt x="111624" y="1"/>
                    </a:moveTo>
                    <a:lnTo>
                      <a:pt x="169493" y="1"/>
                    </a:lnTo>
                    <a:cubicBezTo>
                      <a:pt x="173578" y="198"/>
                      <a:pt x="176185" y="1724"/>
                      <a:pt x="177317" y="4578"/>
                    </a:cubicBezTo>
                    <a:cubicBezTo>
                      <a:pt x="178449" y="7432"/>
                      <a:pt x="178400" y="10434"/>
                      <a:pt x="177170" y="13583"/>
                    </a:cubicBezTo>
                    <a:lnTo>
                      <a:pt x="79738" y="257458"/>
                    </a:lnTo>
                    <a:lnTo>
                      <a:pt x="187799" y="257458"/>
                    </a:lnTo>
                    <a:lnTo>
                      <a:pt x="187799" y="182461"/>
                    </a:lnTo>
                    <a:cubicBezTo>
                      <a:pt x="187896" y="179411"/>
                      <a:pt x="189027" y="176804"/>
                      <a:pt x="191190" y="174640"/>
                    </a:cubicBezTo>
                    <a:cubicBezTo>
                      <a:pt x="193354" y="172475"/>
                      <a:pt x="195959" y="171343"/>
                      <a:pt x="199007" y="171245"/>
                    </a:cubicBezTo>
                    <a:lnTo>
                      <a:pt x="253280" y="171245"/>
                    </a:lnTo>
                    <a:cubicBezTo>
                      <a:pt x="256611" y="171343"/>
                      <a:pt x="259389" y="172475"/>
                      <a:pt x="261613" y="174640"/>
                    </a:cubicBezTo>
                    <a:cubicBezTo>
                      <a:pt x="263838" y="176804"/>
                      <a:pt x="264994" y="179411"/>
                      <a:pt x="265079" y="182461"/>
                    </a:cubicBezTo>
                    <a:lnTo>
                      <a:pt x="265079" y="257458"/>
                    </a:lnTo>
                    <a:lnTo>
                      <a:pt x="310548" y="257458"/>
                    </a:lnTo>
                    <a:cubicBezTo>
                      <a:pt x="313598" y="257556"/>
                      <a:pt x="316207" y="258687"/>
                      <a:pt x="318372" y="260851"/>
                    </a:cubicBezTo>
                    <a:cubicBezTo>
                      <a:pt x="320537" y="263015"/>
                      <a:pt x="321668" y="265622"/>
                      <a:pt x="321767" y="268672"/>
                    </a:cubicBezTo>
                    <a:lnTo>
                      <a:pt x="321767" y="314083"/>
                    </a:lnTo>
                    <a:cubicBezTo>
                      <a:pt x="321668" y="317131"/>
                      <a:pt x="320537" y="319736"/>
                      <a:pt x="318372" y="321899"/>
                    </a:cubicBezTo>
                    <a:cubicBezTo>
                      <a:pt x="316207" y="324061"/>
                      <a:pt x="313598" y="325192"/>
                      <a:pt x="310548" y="325290"/>
                    </a:cubicBezTo>
                    <a:lnTo>
                      <a:pt x="265079" y="325290"/>
                    </a:lnTo>
                    <a:lnTo>
                      <a:pt x="265079" y="402060"/>
                    </a:lnTo>
                    <a:cubicBezTo>
                      <a:pt x="264994" y="405110"/>
                      <a:pt x="263838" y="407717"/>
                      <a:pt x="261613" y="409881"/>
                    </a:cubicBezTo>
                    <a:cubicBezTo>
                      <a:pt x="259389" y="412045"/>
                      <a:pt x="256611" y="413176"/>
                      <a:pt x="253280" y="413274"/>
                    </a:cubicBezTo>
                    <a:lnTo>
                      <a:pt x="199007" y="413274"/>
                    </a:lnTo>
                    <a:cubicBezTo>
                      <a:pt x="195959" y="413176"/>
                      <a:pt x="193354" y="412045"/>
                      <a:pt x="191190" y="409881"/>
                    </a:cubicBezTo>
                    <a:cubicBezTo>
                      <a:pt x="189027" y="407717"/>
                      <a:pt x="187896" y="405110"/>
                      <a:pt x="187799" y="402060"/>
                    </a:cubicBezTo>
                    <a:lnTo>
                      <a:pt x="187799" y="325290"/>
                    </a:lnTo>
                    <a:lnTo>
                      <a:pt x="11240" y="325290"/>
                    </a:lnTo>
                    <a:cubicBezTo>
                      <a:pt x="7931" y="325192"/>
                      <a:pt x="5249" y="324061"/>
                      <a:pt x="3195" y="321899"/>
                    </a:cubicBezTo>
                    <a:cubicBezTo>
                      <a:pt x="1140" y="319736"/>
                      <a:pt x="82" y="317131"/>
                      <a:pt x="21" y="314083"/>
                    </a:cubicBezTo>
                    <a:lnTo>
                      <a:pt x="21" y="272204"/>
                    </a:lnTo>
                    <a:cubicBezTo>
                      <a:pt x="-65" y="269500"/>
                      <a:pt x="107" y="266944"/>
                      <a:pt x="538" y="264535"/>
                    </a:cubicBezTo>
                    <a:cubicBezTo>
                      <a:pt x="968" y="262126"/>
                      <a:pt x="2174" y="258389"/>
                      <a:pt x="4154" y="253324"/>
                    </a:cubicBezTo>
                    <a:lnTo>
                      <a:pt x="98633" y="9449"/>
                    </a:lnTo>
                    <a:cubicBezTo>
                      <a:pt x="99729" y="6472"/>
                      <a:pt x="101229" y="4159"/>
                      <a:pt x="103136" y="2511"/>
                    </a:cubicBezTo>
                    <a:cubicBezTo>
                      <a:pt x="105043" y="863"/>
                      <a:pt x="107872" y="26"/>
                      <a:pt x="111624" y="1"/>
                    </a:cubicBezTo>
                    <a:close/>
                    <a:moveTo>
                      <a:pt x="377817" y="1"/>
                    </a:moveTo>
                    <a:lnTo>
                      <a:pt x="431502" y="1"/>
                    </a:lnTo>
                    <a:cubicBezTo>
                      <a:pt x="435140" y="111"/>
                      <a:pt x="438188" y="1366"/>
                      <a:pt x="440646" y="3765"/>
                    </a:cubicBezTo>
                    <a:cubicBezTo>
                      <a:pt x="443104" y="6164"/>
                      <a:pt x="444382" y="9043"/>
                      <a:pt x="444481" y="12401"/>
                    </a:cubicBezTo>
                    <a:lnTo>
                      <a:pt x="444481" y="168292"/>
                    </a:lnTo>
                    <a:lnTo>
                      <a:pt x="496445" y="168292"/>
                    </a:lnTo>
                    <a:lnTo>
                      <a:pt x="619858" y="11220"/>
                    </a:lnTo>
                    <a:cubicBezTo>
                      <a:pt x="622737" y="7394"/>
                      <a:pt x="625984" y="4565"/>
                      <a:pt x="629601" y="2732"/>
                    </a:cubicBezTo>
                    <a:cubicBezTo>
                      <a:pt x="633218" y="899"/>
                      <a:pt x="637647" y="-12"/>
                      <a:pt x="642887" y="1"/>
                    </a:cubicBezTo>
                    <a:lnTo>
                      <a:pt x="703708" y="1"/>
                    </a:lnTo>
                    <a:cubicBezTo>
                      <a:pt x="708506" y="271"/>
                      <a:pt x="711606" y="2240"/>
                      <a:pt x="713009" y="5906"/>
                    </a:cubicBezTo>
                    <a:cubicBezTo>
                      <a:pt x="714411" y="9572"/>
                      <a:pt x="713673" y="13312"/>
                      <a:pt x="710794" y="17125"/>
                    </a:cubicBezTo>
                    <a:lnTo>
                      <a:pt x="561989" y="197195"/>
                    </a:lnTo>
                    <a:lnTo>
                      <a:pt x="711975" y="397921"/>
                    </a:lnTo>
                    <a:cubicBezTo>
                      <a:pt x="714718" y="402177"/>
                      <a:pt x="715284" y="405769"/>
                      <a:pt x="713673" y="408697"/>
                    </a:cubicBezTo>
                    <a:cubicBezTo>
                      <a:pt x="712061" y="411625"/>
                      <a:pt x="709527" y="413150"/>
                      <a:pt x="706070" y="413273"/>
                    </a:cubicBezTo>
                    <a:lnTo>
                      <a:pt x="639935" y="413273"/>
                    </a:lnTo>
                    <a:cubicBezTo>
                      <a:pt x="635026" y="413372"/>
                      <a:pt x="630966" y="412732"/>
                      <a:pt x="627756" y="411354"/>
                    </a:cubicBezTo>
                    <a:cubicBezTo>
                      <a:pt x="624545" y="409977"/>
                      <a:pt x="621519" y="407270"/>
                      <a:pt x="618677" y="403235"/>
                    </a:cubicBezTo>
                    <a:lnTo>
                      <a:pt x="497035" y="237896"/>
                    </a:lnTo>
                    <a:lnTo>
                      <a:pt x="444481" y="237896"/>
                    </a:lnTo>
                    <a:lnTo>
                      <a:pt x="444481" y="400283"/>
                    </a:lnTo>
                    <a:cubicBezTo>
                      <a:pt x="444382" y="403924"/>
                      <a:pt x="443104" y="406975"/>
                      <a:pt x="440646" y="409435"/>
                    </a:cubicBezTo>
                    <a:cubicBezTo>
                      <a:pt x="438188" y="411896"/>
                      <a:pt x="435140" y="413175"/>
                      <a:pt x="431502" y="413273"/>
                    </a:cubicBezTo>
                    <a:lnTo>
                      <a:pt x="377817" y="413273"/>
                    </a:lnTo>
                    <a:cubicBezTo>
                      <a:pt x="374203" y="413175"/>
                      <a:pt x="371254" y="411896"/>
                      <a:pt x="368968" y="409435"/>
                    </a:cubicBezTo>
                    <a:cubicBezTo>
                      <a:pt x="366682" y="406975"/>
                      <a:pt x="365502" y="403924"/>
                      <a:pt x="365428" y="400283"/>
                    </a:cubicBezTo>
                    <a:lnTo>
                      <a:pt x="365428" y="12401"/>
                    </a:lnTo>
                    <a:cubicBezTo>
                      <a:pt x="365502" y="9043"/>
                      <a:pt x="366682" y="6164"/>
                      <a:pt x="368968" y="3765"/>
                    </a:cubicBezTo>
                    <a:cubicBezTo>
                      <a:pt x="371254" y="1366"/>
                      <a:pt x="374203" y="111"/>
                      <a:pt x="377817" y="1"/>
                    </a:cubicBezTo>
                    <a:close/>
                  </a:path>
                </a:pathLst>
              </a:custGeom>
              <a:solidFill>
                <a:schemeClr val="accent6">
                  <a:lumMod val="60000"/>
                  <a:lumOff val="4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1200"/>
                  </a:spcBef>
                  <a:spcAft>
                    <a:spcPts val="0"/>
                  </a:spcAft>
                  <a:buClrTx/>
                  <a:buSzTx/>
                  <a:buFontTx/>
                  <a:buNone/>
                  <a:tabLst/>
                  <a:defRPr/>
                </a:pPr>
                <a:endParaRPr kumimoji="0" lang="en-US" sz="8000" b="0" i="0" u="none" strike="noStrike" kern="1200" cap="none" spc="0" normalizeH="0" noProof="0" dirty="0">
                  <a:ln>
                    <a:noFill/>
                  </a:ln>
                  <a:solidFill>
                    <a:srgbClr val="000000">
                      <a:lumMod val="50000"/>
                      <a:lumOff val="50000"/>
                    </a:srgbClr>
                  </a:solidFill>
                  <a:effectLst/>
                  <a:uLnTx/>
                  <a:uFillTx/>
                  <a:latin typeface="Microsoft Sans Serif" panose="020B0604020202020204" pitchFamily="34" charset="0"/>
                  <a:ea typeface="黑体" panose="02010609060101010101" pitchFamily="49" charset="-122"/>
                  <a:cs typeface="Arial" panose="020B0604020202020204" pitchFamily="34" charset="0"/>
                </a:endParaRPr>
              </a:p>
            </p:txBody>
          </p:sp>
        </p:grpSp>
        <p:cxnSp>
          <p:nvCxnSpPr>
            <p:cNvPr id="125" name="Straight Arrow Connector 12">
              <a:extLst>
                <a:ext uri="{FF2B5EF4-FFF2-40B4-BE49-F238E27FC236}">
                  <a16:creationId xmlns:a16="http://schemas.microsoft.com/office/drawing/2014/main" id="{458E41A5-930A-C23F-DF7A-8B7EBE23B830}"/>
                </a:ext>
              </a:extLst>
            </p:cNvPr>
            <p:cNvCxnSpPr>
              <a:cxnSpLocks/>
            </p:cNvCxnSpPr>
            <p:nvPr/>
          </p:nvCxnSpPr>
          <p:spPr>
            <a:xfrm>
              <a:off x="9357386" y="1905771"/>
              <a:ext cx="726504" cy="0"/>
            </a:xfrm>
            <a:prstGeom prst="straightConnector1">
              <a:avLst/>
            </a:prstGeom>
            <a:ln w="28575" cap="rnd">
              <a:solidFill>
                <a:schemeClr val="tx1"/>
              </a:solidFill>
              <a:round/>
              <a:headEnd w="lg" len="lg"/>
              <a:tailEnd type="triangle"/>
            </a:ln>
          </p:spPr>
          <p:style>
            <a:lnRef idx="1">
              <a:schemeClr val="accent1"/>
            </a:lnRef>
            <a:fillRef idx="0">
              <a:schemeClr val="accent1"/>
            </a:fillRef>
            <a:effectRef idx="0">
              <a:schemeClr val="accent1"/>
            </a:effectRef>
            <a:fontRef idx="minor">
              <a:schemeClr val="tx1"/>
            </a:fontRef>
          </p:style>
        </p:cxnSp>
        <p:sp>
          <p:nvSpPr>
            <p:cNvPr id="126" name="TextBox 13">
              <a:extLst>
                <a:ext uri="{FF2B5EF4-FFF2-40B4-BE49-F238E27FC236}">
                  <a16:creationId xmlns:a16="http://schemas.microsoft.com/office/drawing/2014/main" id="{2879CEF1-0CB6-5662-1DF5-195FB5BA559F}"/>
                </a:ext>
              </a:extLst>
            </p:cNvPr>
            <p:cNvSpPr txBox="1"/>
            <p:nvPr/>
          </p:nvSpPr>
          <p:spPr>
            <a:xfrm>
              <a:off x="7728124" y="2221494"/>
              <a:ext cx="1490191" cy="559710"/>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zh-CN" altLang="en-US"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内容服务器</a:t>
              </a:r>
            </a:p>
          </p:txBody>
        </p:sp>
        <p:sp>
          <p:nvSpPr>
            <p:cNvPr id="127" name="TextBox 14">
              <a:extLst>
                <a:ext uri="{FF2B5EF4-FFF2-40B4-BE49-F238E27FC236}">
                  <a16:creationId xmlns:a16="http://schemas.microsoft.com/office/drawing/2014/main" id="{87273E74-E86B-FD8F-85ED-0B643DB6E3C6}"/>
                </a:ext>
              </a:extLst>
            </p:cNvPr>
            <p:cNvSpPr txBox="1"/>
            <p:nvPr/>
          </p:nvSpPr>
          <p:spPr>
            <a:xfrm>
              <a:off x="9881851" y="2236123"/>
              <a:ext cx="1286109" cy="559710"/>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altLang="zh-CN" sz="1400" b="0" i="0" u="none" strike="noStrike" kern="1200" cap="none" spc="0" normalizeH="0" noProof="0" dirty="0">
                  <a:ln>
                    <a:noFill/>
                  </a:ln>
                  <a:solidFill>
                    <a:srgbClr val="000000"/>
                  </a:solidFill>
                  <a:effectLst/>
                  <a:uLnTx/>
                  <a:uFillTx/>
                  <a:latin typeface="Microsoft Sans Serif" panose="020B0604020202020204" pitchFamily="34" charset="0"/>
                  <a:ea typeface="黑体" panose="02010609060101010101" pitchFamily="49" charset="-122"/>
                  <a:cs typeface="Arial" panose="020B0604020202020204" pitchFamily="34" charset="0"/>
                </a:rPr>
                <a:t>CDN</a:t>
              </a:r>
            </a:p>
          </p:txBody>
        </p:sp>
      </p:grpSp>
    </p:spTree>
    <p:extLst>
      <p:ext uri="{BB962C8B-B14F-4D97-AF65-F5344CB8AC3E}">
        <p14:creationId xmlns:p14="http://schemas.microsoft.com/office/powerpoint/2010/main" val="277208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308465" y="210206"/>
            <a:ext cx="11631320" cy="36195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354" rtl="0" eaLnBrk="1" fontAlgn="auto" latinLnBrk="0" hangingPunct="1">
              <a:lnSpc>
                <a:spcPct val="84000"/>
              </a:lnSpc>
              <a:spcBef>
                <a:spcPct val="0"/>
              </a:spcBef>
              <a:spcAft>
                <a:spcPts val="0"/>
              </a:spcAft>
              <a:buClrTx/>
              <a:buSzTx/>
              <a:buFontTx/>
              <a:buNone/>
              <a:tabLst/>
              <a:defRPr/>
            </a:pPr>
            <a:r>
              <a:rPr kumimoji="0" lang="zh-CN" altLang="en-US" sz="2800" b="0" i="0" u="none" strike="noStrike" kern="1200" cap="none" spc="-15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对</a:t>
            </a:r>
            <a:r>
              <a:rPr kumimoji="0" lang="en-US" altLang="zh-CN" sz="2800" b="0" i="0" u="none" strike="noStrike" kern="1200" cap="none" spc="-15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2800" b="0" i="0" u="none" strike="noStrike" kern="1200" cap="none" spc="-15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广播全球部署的浓厚兴趣</a:t>
            </a:r>
            <a:endParaRPr kumimoji="0" lang="en-US" altLang="zh-CN" sz="2800" b="0" i="0" u="none" strike="noStrike" kern="1200" cap="none" spc="-15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403828"/>
          </a:xfrm>
          <a:prstGeom prst="rect">
            <a:avLst/>
          </a:prstGeom>
        </p:spPr>
        <p:txBody>
          <a:bodyPr wrap="square" lIns="0" tIns="45720" rIns="0" bIns="0" rtlCol="0">
            <a:spAutoFit/>
          </a:bodyPr>
          <a:lstStyle/>
          <a:p>
            <a:pPr marL="0" marR="0" lvl="0" indent="0" algn="l" defTabSz="914400" rtl="0" eaLnBrk="1" fontAlgn="b" latinLnBrk="0" hangingPunct="1">
              <a:lnSpc>
                <a:spcPct val="96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2020-22</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在斯图加特</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海尔布隆提供</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 Media2Go</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视听服务</a:t>
            </a:r>
            <a:endPar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l" defTabSz="914354" rtl="0" eaLnBrk="1" fontAlgn="b" latinLnBrk="0" hangingPunct="1">
              <a:lnSpc>
                <a:spcPct val="96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2017-20</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在巴伐利亚进行</a:t>
            </a:r>
            <a:r>
              <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 Today</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项目</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德国</a:t>
            </a:r>
            <a:endParaRPr kumimoji="0" lang="en-US" altLang="zh-CN"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79152"/>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2020-22</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：维珍传媒</a:t>
            </a:r>
            <a:r>
              <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O2</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的</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VISTA</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项目</a:t>
            </a:r>
            <a:endPar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英国</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45122"/>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在巴塞罗那分发采用</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 </a:t>
            </a:r>
            <a:r>
              <a:rPr kumimoji="0" lang="en-US" altLang="zh-CN" sz="900" b="0" i="0" u="none" strike="noStrike" kern="1200" cap="none" spc="0" normalizeH="0" baseline="0" noProof="0" dirty="0" err="1">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enTV</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（以及</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HPHT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）规范的免费线性广播和电视</a:t>
            </a:r>
            <a:endPar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2022</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MWC </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demo</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演示</a:t>
            </a:r>
            <a:endPar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西班牙</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12137"/>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2020-21</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在圣地亚哥托卢通过</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广播试验部署分发电视和广播</a:t>
            </a:r>
            <a:endPar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哥伦比亚</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179152"/>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2020-23</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 TV 3.0</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项目招标</a:t>
            </a:r>
            <a:endPar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巴西</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578107"/>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2018-23</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：在都灵和奥斯塔分发符合</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Rel-14/16 </a:t>
            </a:r>
            <a:r>
              <a:rPr kumimoji="0" lang="en-US" altLang="zh-CN" sz="9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enTV</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（以及</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HPHT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）规范的电视</a:t>
            </a:r>
            <a:b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b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意大利</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12137"/>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2020-23</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在维也纳分发符合</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Rel-14/16</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规范的电视和广播，还与</a:t>
            </a:r>
            <a:r>
              <a:rPr kumimoji="0" lang="en-US" altLang="zh-CN" sz="9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eMBB</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互动</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奥地利</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1951767" cy="179152"/>
          </a:xfrm>
          <a:prstGeom prst="rect">
            <a:avLst/>
          </a:prstGeom>
        </p:spPr>
        <p:txBody>
          <a:bodyPr wrap="square" lIns="0" tIns="45720" rIns="0" bIns="0" rtlCol="0" anchor="t">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2020+</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日益关注最新广播</a:t>
            </a:r>
            <a:r>
              <a:rPr kumimoji="0" lang="en-US" altLang="zh-CN" sz="900" b="0" i="0" u="none" strike="noStrike" kern="1200" cap="none" spc="0" normalizeH="0" baseline="3000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3</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技术</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12137"/>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2021</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年晚些时候：在首尔附近分发采用</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Rel-16 </a:t>
            </a:r>
            <a:r>
              <a:rPr kumimoji="0" lang="en-US" altLang="zh-CN" sz="9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enTV</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规范的直播电视</a:t>
            </a:r>
            <a:endPar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韩国</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664197" y="4945740"/>
            <a:ext cx="1812587"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中国</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45984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756708" y="4030324"/>
            <a:ext cx="2352434" cy="445122"/>
          </a:xfrm>
          <a:prstGeom prst="rect">
            <a:avLst/>
          </a:prstGeom>
        </p:spPr>
        <p:txBody>
          <a:bodyPr wrap="square" lIns="0" tIns="45720" rIns="0" bIns="0" rtlCol="0" anchor="t">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2020+</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在</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ATSC3.0</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之外，对</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广播的兴趣与日俱增</a:t>
            </a:r>
            <a:endParaRPr kumimoji="0" lang="en-US" altLang="zh-CN" sz="900" b="0" i="0" u="none" strike="noStrike" kern="1200" cap="none" spc="0" normalizeH="0" baseline="0" noProof="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a:p>
            <a:pPr marL="0" marR="0" lvl="0" indent="0" algn="l" defTabSz="914354" rtl="0" eaLnBrk="1" fontAlgn="b" latinLnBrk="0" hangingPunct="1">
              <a:lnSpc>
                <a:spcPct val="96000"/>
              </a:lnSpc>
              <a:spcBef>
                <a:spcPts val="0"/>
              </a:spcBef>
              <a:spcAft>
                <a:spcPts val="0"/>
              </a:spcAft>
              <a:buClrTx/>
              <a:buSzTx/>
              <a:buFontTx/>
              <a:buNone/>
              <a:tabLst/>
              <a:defRPr/>
            </a:pPr>
            <a:r>
              <a:rPr lang="en-US" sz="900">
                <a:solidFill>
                  <a:srgbClr val="F7F8FA"/>
                </a:solidFill>
                <a:latin typeface="Microsoft Sans Serif" panose="020B0604020202020204" pitchFamily="34" charset="0"/>
                <a:ea typeface="黑体" panose="02010609060101010101" pitchFamily="49" charset="-122"/>
                <a:cs typeface="Microsoft Sans Serif"/>
              </a:rPr>
              <a:t>2023: LPTV</a:t>
            </a:r>
            <a:r>
              <a:rPr lang="zh-CN" altLang="en-US" sz="900">
                <a:solidFill>
                  <a:srgbClr val="F7F8FA"/>
                </a:solidFill>
                <a:latin typeface="Microsoft Sans Serif" panose="020B0604020202020204" pitchFamily="34" charset="0"/>
                <a:ea typeface="黑体" panose="02010609060101010101" pitchFamily="49" charset="-122"/>
                <a:cs typeface="Microsoft Sans Serif"/>
              </a:rPr>
              <a:t>在波士顿开展基于</a:t>
            </a:r>
            <a:r>
              <a:rPr lang="en-US" altLang="zh-CN" sz="900">
                <a:solidFill>
                  <a:srgbClr val="F7F8FA"/>
                </a:solidFill>
                <a:latin typeface="Microsoft Sans Serif" panose="020B0604020202020204" pitchFamily="34" charset="0"/>
                <a:ea typeface="黑体" panose="02010609060101010101" pitchFamily="49" charset="-122"/>
                <a:cs typeface="Microsoft Sans Serif"/>
              </a:rPr>
              <a:t>5G</a:t>
            </a:r>
            <a:r>
              <a:rPr lang="zh-CN" altLang="en-US" sz="900">
                <a:solidFill>
                  <a:srgbClr val="F7F8FA"/>
                </a:solidFill>
                <a:latin typeface="Microsoft Sans Serif" panose="020B0604020202020204" pitchFamily="34" charset="0"/>
                <a:ea typeface="黑体" panose="02010609060101010101" pitchFamily="49" charset="-122"/>
                <a:cs typeface="Microsoft Sans Serif"/>
              </a:rPr>
              <a:t>广播的试验</a:t>
            </a:r>
            <a:endParaRPr kumimoji="0" lang="en-US" sz="900" b="0" i="0" u="none" strike="noStrike" kern="1200" cap="none" spc="0" normalizeH="0" baseline="0" noProof="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42" name="TextBox 341">
            <a:extLst>
              <a:ext uri="{FF2B5EF4-FFF2-40B4-BE49-F238E27FC236}">
                <a16:creationId xmlns:a16="http://schemas.microsoft.com/office/drawing/2014/main" id="{F3D0857C-05D3-423D-8E47-2EEAABA0EB17}"/>
              </a:ext>
            </a:extLst>
          </p:cNvPr>
          <p:cNvSpPr txBox="1"/>
          <p:nvPr/>
        </p:nvSpPr>
        <p:spPr>
          <a:xfrm>
            <a:off x="767237" y="3760539"/>
            <a:ext cx="397919"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美国</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菲律宾</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218845" cy="312137"/>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2019-22</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：在马尼拉直接进行移动电视</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广播直播</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南非</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12137"/>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2019-20</a:t>
            </a:r>
            <a:r>
              <a:rPr kumimoji="0" lang="zh-CN" altLang="en-US" sz="900" b="1"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在约翰内斯堡进行</a:t>
            </a:r>
            <a:r>
              <a:rPr kumimoji="0" lang="en-US" altLang="zh-CN"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a:t>
            </a:r>
            <a:r>
              <a:rPr kumimoji="0" lang="zh-CN" alt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标准现网测试</a:t>
            </a:r>
            <a:endParaRPr kumimoji="0" lang="en-US" sz="9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542636" cy="179152"/>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2022+</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广播作为最新广播技术正在接受调查</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俄罗斯</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12513" cy="312137"/>
          </a:xfrm>
          <a:prstGeom prst="rect">
            <a:avLst/>
          </a:prstGeom>
        </p:spPr>
        <p:txBody>
          <a:bodyPr wrap="square" lIns="0" tIns="45720" rIns="0" bIns="0" rtlCol="0" anchor="t">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2022</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地中海运动会期间，对</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广播产生兴趣</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法国</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618726" cy="312137"/>
          </a:xfrm>
          <a:prstGeom prst="rect">
            <a:avLst/>
          </a:prstGeom>
        </p:spPr>
        <p:txBody>
          <a:bodyPr wrap="square" lIns="0" tIns="45720" rIns="0" bIns="0" rtlCol="0" anchor="t">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2018-2022</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在巴黎进行</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广播现网测试</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比利时</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3" y="2193569"/>
            <a:ext cx="1818786" cy="445122"/>
          </a:xfrm>
          <a:prstGeom prst="rect">
            <a:avLst/>
          </a:prstGeom>
        </p:spPr>
        <p:txBody>
          <a:bodyPr wrap="square" lIns="0" tIns="45720" rIns="0" bIns="0" rtlCol="0" anchor="t">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2022-24</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比利时微电子研究中心（</a:t>
            </a:r>
            <a:r>
              <a:rPr kumimoji="0" lang="en-US" altLang="zh-CN" sz="9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imec</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）的</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广播</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icon</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项目支持两个</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HPHT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站点</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芬兰</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12137"/>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2019-22</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：发放符合</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Rel-14/16</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（以及三个</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HPHT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站点）规范的电视</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193899"/>
          </a:xfrm>
          <a:prstGeom prst="rect">
            <a:avLst/>
          </a:prstGeom>
        </p:spPr>
        <p:txBody>
          <a:bodyPr wrap="square" lIns="0" tIns="0" rIns="0" bIns="0" rtlCol="0" anchor="t">
            <a:spAutoFit/>
          </a:bodyPr>
          <a:lstStyle/>
          <a:p>
            <a:pPr marL="0" marR="0" lvl="0" indent="0" algn="r" defTabSz="299703" rtl="0" eaLnBrk="1" fontAlgn="auto" latinLnBrk="0" hangingPunct="0">
              <a:lnSpc>
                <a:spcPct val="90000"/>
              </a:lnSpc>
              <a:spcBef>
                <a:spcPts val="0"/>
              </a:spcBef>
              <a:spcAft>
                <a:spcPts val="300"/>
              </a:spcAft>
              <a:buClrTx/>
              <a:buSzTx/>
              <a:buFontTx/>
              <a:buNone/>
              <a:tabLst/>
              <a:defRPr sz="4200">
                <a:solidFill>
                  <a:srgbClr val="262626"/>
                </a:solidFill>
              </a:defRPr>
            </a:pPr>
            <a:r>
              <a:rPr kumimoji="0" lang="zh-CN" alt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rPr>
              <a:t>捷克</a:t>
            </a:r>
            <a:endParaRPr kumimoji="0" lang="en-US" sz="1400" b="0" i="0" u="none" strike="noStrike" kern="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sym typeface="Microsoft Sans Serif"/>
            </a:endParaRP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79152"/>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2020-23</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在布拉格分发电视</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31" name="TextBox 330">
            <a:extLst>
              <a:ext uri="{FF2B5EF4-FFF2-40B4-BE49-F238E27FC236}">
                <a16:creationId xmlns:a16="http://schemas.microsoft.com/office/drawing/2014/main" id="{E53F69ED-6B60-4D5C-A1BC-CE8BC5AF5FCB}"/>
              </a:ext>
            </a:extLst>
          </p:cNvPr>
          <p:cNvSpPr txBox="1"/>
          <p:nvPr/>
        </p:nvSpPr>
        <p:spPr>
          <a:xfrm>
            <a:off x="9301019" y="5258554"/>
            <a:ext cx="2375959" cy="997966"/>
          </a:xfrm>
          <a:prstGeom prst="rect">
            <a:avLst/>
          </a:prstGeom>
        </p:spPr>
        <p:txBody>
          <a:bodyPr wrap="square" lIns="0" tIns="45720" rIns="0" bIns="0" rtlCol="0">
            <a:spAutoFit/>
          </a:bodyPr>
          <a:lstStyle/>
          <a:p>
            <a:pPr marL="0" marR="0" lvl="0" indent="0" algn="l" defTabSz="914354" rtl="0" eaLnBrk="1" fontAlgn="auto" latinLnBrk="0" hangingPunct="1">
              <a:lnSpc>
                <a:spcPct val="96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2019-21</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：由广电总局以及广科院管理的基于</a:t>
            </a:r>
            <a:r>
              <a:rPr kumimoji="0" lang="en-US" altLang="zh-CN"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Rel-16/17</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a:t>
            </a:r>
            <a:r>
              <a:rPr kumimoji="0" lang="en-US" altLang="zh-CN"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广播无线交互广播电视（</a:t>
            </a:r>
            <a:r>
              <a:rPr kumimoji="0" lang="en-US" altLang="zh-CN"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AIB</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）项目具备商用潜能</a:t>
            </a:r>
            <a:endPar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l" defTabSz="914354" rtl="0" eaLnBrk="1" fontAlgn="auto" latinLnBrk="0" hangingPunct="1">
              <a:lnSpc>
                <a:spcPct val="96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2023</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广播电视试验网于</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2023</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年</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7</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月在成都启动</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l" defTabSz="914354" rtl="0" eaLnBrk="1" fontAlgn="auto" latinLnBrk="0" hangingPunct="1">
              <a:lnSpc>
                <a:spcPct val="96000"/>
              </a:lnSpc>
              <a:spcBef>
                <a:spcPts val="0"/>
              </a:spcBef>
              <a:spcAft>
                <a:spcPts val="600"/>
              </a:spcAft>
              <a:buClrTx/>
              <a:buSzTx/>
              <a:buFontTx/>
              <a:buNone/>
              <a:tabLst/>
              <a:defRPr/>
            </a:pP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印度</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丹麦</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79152"/>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2022</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环法自行车赛</a:t>
            </a:r>
            <a:r>
              <a:rPr lang="zh-CN" altLang="en-US" sz="900" b="1" dirty="0">
                <a:solidFill>
                  <a:srgbClr val="F7F8FA"/>
                </a:solidFill>
                <a:latin typeface="Microsoft Sans Serif" panose="020B0604020202020204" pitchFamily="34" charset="0"/>
                <a:ea typeface="黑体" panose="02010609060101010101" pitchFamily="49" charset="-122"/>
                <a:cs typeface="Microsoft Sans Serif" panose="020B0604020202020204" pitchFamily="34" charset="0"/>
              </a:rPr>
              <a:t>由</a:t>
            </a:r>
            <a:r>
              <a:rPr lang="en-US" altLang="zh-CN" sz="900" b="1" dirty="0">
                <a:solidFill>
                  <a:srgbClr val="F7F8FA"/>
                </a:solidFill>
                <a:latin typeface="Microsoft Sans Serif" panose="020B0604020202020204" pitchFamily="34" charset="0"/>
                <a:ea typeface="黑体" panose="02010609060101010101" pitchFamily="49" charset="-122"/>
                <a:cs typeface="Microsoft Sans Serif" panose="020B0604020202020204" pitchFamily="34" charset="0"/>
              </a:rPr>
              <a:t>5G</a:t>
            </a:r>
            <a:r>
              <a:rPr lang="zh-CN" altLang="en-US" sz="900" b="1" dirty="0">
                <a:solidFill>
                  <a:srgbClr val="F7F8FA"/>
                </a:solidFill>
                <a:latin typeface="Microsoft Sans Serif" panose="020B0604020202020204" pitchFamily="34" charset="0"/>
                <a:ea typeface="黑体" panose="02010609060101010101" pitchFamily="49" charset="-122"/>
                <a:cs typeface="Microsoft Sans Serif" panose="020B0604020202020204" pitchFamily="34" charset="0"/>
              </a:rPr>
              <a:t>广播支</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持</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162349" y="4550247"/>
            <a:ext cx="1250444"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阿尔及利亚</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71F"/>
                </a:solidFill>
                <a:effectLst/>
                <a:uLnTx/>
                <a:uFillTx/>
                <a:latin typeface="Microsoft Sans Serif" panose="020B0604020202020204" pitchFamily="34" charset="0"/>
                <a:ea typeface="黑体" panose="02010609060101010101" pitchFamily="49" charset="-122"/>
                <a:cs typeface="+mn-cs"/>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希腊</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32316"/>
            <a:ext cx="817797" cy="183127"/>
          </a:xfrm>
          <a:prstGeom prst="rect">
            <a:avLst/>
          </a:prstGeom>
        </p:spPr>
        <p:txBody>
          <a:bodyPr wrap="square" lIns="0" tIns="0" rIns="0" bIns="0" rtlCol="0" anchor="t">
            <a:spAutoFit/>
          </a:bodyPr>
          <a:lstStyle/>
          <a:p>
            <a:pPr marL="0" marR="0" lvl="0" indent="0" algn="l" defTabSz="914354" rtl="0" eaLnBrk="1" fontAlgn="auto" latinLnBrk="0" hangingPunct="1">
              <a:lnSpc>
                <a:spcPct val="85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rPr>
              <a:t>克罗地亚</a:t>
            </a:r>
            <a:endParaRPr kumimoji="0" lang="en-US" sz="14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a:endParaRP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12137"/>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2021-23</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通过符合</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 Rel-14/16</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广播进行电视</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广播直播，在雅典支持</a:t>
            </a:r>
            <a:r>
              <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3MHz</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频段</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79152"/>
          </a:xfrm>
          <a:prstGeom prst="rect">
            <a:avLst/>
          </a:prstGeom>
        </p:spPr>
        <p:txBody>
          <a:bodyPr wrap="square" lIns="0" tIns="45720" rIns="0" bIns="0" rtlCol="0">
            <a:spAutoFit/>
          </a:bodyPr>
          <a:lstStyle/>
          <a:p>
            <a:pPr marL="0" marR="0" lvl="0" indent="0" algn="l" defTabSz="914354" rtl="0" eaLnBrk="1" fontAlgn="b" latinLnBrk="0" hangingPunct="1">
              <a:lnSpc>
                <a:spcPct val="96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2022-24</a:t>
            </a:r>
            <a:r>
              <a:rPr kumimoji="0" lang="zh-CN" altLang="en-US" sz="900" b="1"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符合</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Rel-14/16</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规范的</a:t>
            </a:r>
            <a:r>
              <a:rPr kumimoji="0" lang="en-US" altLang="zh-CN"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广播直播</a:t>
            </a:r>
            <a:endParaRPr kumimoji="0" lang="en-US" sz="9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F7F8FA"/>
                </a:solid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a:xfrm>
            <a:off x="495299" y="6444218"/>
            <a:ext cx="10489691" cy="206851"/>
          </a:xfrm>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5G</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广播生态系统动态更新：</a:t>
            </a:r>
            <a:endParaRPr kumimoji="0" 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endParaRPr>
          </a:p>
          <a:p>
            <a:pPr lvl="0">
              <a:spcAft>
                <a:spcPts val="0"/>
              </a:spcAft>
              <a:defRPr/>
            </a:pPr>
            <a:r>
              <a:rPr kumimoji="0" 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1.</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国家广播电视总局（</a:t>
            </a:r>
            <a:r>
              <a:rPr lang="en-US" altLang="zh-CN" sz="700" dirty="0">
                <a:solidFill>
                  <a:srgbClr val="39A3B5">
                    <a:lumMod val="60000"/>
                    <a:lumOff val="40000"/>
                  </a:srgbClr>
                </a:solidFill>
                <a:latin typeface="Microsoft Sans Serif" panose="020B0604020202020204" pitchFamily="34" charset="0"/>
                <a:ea typeface="黑体" panose="02010609060101010101" pitchFamily="49" charset="-122"/>
              </a:rPr>
              <a:t>NRTA</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a:t>
            </a:r>
            <a:r>
              <a:rPr kumimoji="0" lang="en-US" altLang="zh-CN"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 2 </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广播电视科学研究院（</a:t>
            </a:r>
            <a:r>
              <a:rPr lang="en-US" altLang="zh-CN" sz="700" dirty="0">
                <a:solidFill>
                  <a:srgbClr val="39A3B5">
                    <a:lumMod val="60000"/>
                    <a:lumOff val="40000"/>
                  </a:srgbClr>
                </a:solidFill>
                <a:latin typeface="Microsoft Sans Serif" panose="020B0604020202020204" pitchFamily="34" charset="0"/>
                <a:ea typeface="黑体" panose="02010609060101010101" pitchFamily="49" charset="-122"/>
              </a:rPr>
              <a:t>ABS</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a:t>
            </a:r>
            <a:r>
              <a:rPr kumimoji="0" lang="en-US" altLang="zh-CN"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3. </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公共广播机构</a:t>
            </a:r>
            <a:r>
              <a:rPr kumimoji="0" lang="en-US" altLang="zh-CN" sz="700" b="0" i="0" u="none" strike="noStrike" kern="1200" cap="none" spc="0" normalizeH="0" baseline="0" noProof="0" dirty="0" err="1">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Prasar</a:t>
            </a:r>
            <a:r>
              <a:rPr kumimoji="0" lang="en-US" altLang="zh-CN"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 Bharati</a:t>
            </a:r>
            <a:r>
              <a:rPr kumimoji="0" lang="zh-CN" altLang="en-US"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rPr>
              <a:t>与印度理工学院坎普尔分校协力支持下一代广播技术</a:t>
            </a:r>
            <a:endParaRPr kumimoji="0" lang="en-US" altLang="zh-CN" sz="700" b="0" i="0" u="none" strike="noStrike" kern="1200" cap="none" spc="0" normalizeH="0" baseline="0" noProof="0" dirty="0">
              <a:ln>
                <a:noFill/>
              </a:ln>
              <a:solidFill>
                <a:srgbClr val="39A3B5">
                  <a:lumMod val="60000"/>
                  <a:lumOff val="40000"/>
                </a:srgbClr>
              </a:solidFill>
              <a:effectLst/>
              <a:uLnTx/>
              <a:uFillTx/>
              <a:latin typeface="Microsoft Sans Serif" panose="020B0604020202020204" pitchFamily="34" charset="0"/>
              <a:ea typeface="黑体" panose="02010609060101010101" pitchFamily="49" charset="-122"/>
              <a:cs typeface="+mn-cs"/>
            </a:endParaRPr>
          </a:p>
        </p:txBody>
      </p:sp>
    </p:spTree>
    <p:custDataLst>
      <p:tags r:id="rId1"/>
    </p:custDataLst>
    <p:extLst>
      <p:ext uri="{BB962C8B-B14F-4D97-AF65-F5344CB8AC3E}">
        <p14:creationId xmlns:p14="http://schemas.microsoft.com/office/powerpoint/2010/main" val="202259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416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5396A-FB6E-4CD7-9CF6-8B71BD10BBC3}"/>
              </a:ext>
            </a:extLst>
          </p:cNvPr>
          <p:cNvSpPr>
            <a:spLocks noGrp="1"/>
          </p:cNvSpPr>
          <p:nvPr>
            <p:ph type="title"/>
          </p:nvPr>
        </p:nvSpPr>
        <p:spPr>
          <a:xfrm>
            <a:off x="502444" y="549415"/>
            <a:ext cx="11187112" cy="439479"/>
          </a:xfrm>
        </p:spPr>
        <p:txBody>
          <a:bodyPr anchor="t"/>
          <a:lstStyle/>
          <a:p>
            <a:pPr algn="ctr"/>
            <a:r>
              <a:rPr lang="en-US">
                <a:latin typeface="Microsoft Sans Serif" panose="020B0604020202020204" pitchFamily="34" charset="0"/>
                <a:ea typeface="黑体" panose="02010609060101010101" pitchFamily="49" charset="-122"/>
              </a:rPr>
              <a:t> </a:t>
            </a:r>
            <a:r>
              <a:rPr lang="zh-CN" altLang="en-US">
                <a:latin typeface="Microsoft Sans Serif" panose="020B0604020202020204" pitchFamily="34" charset="0"/>
                <a:ea typeface="黑体" panose="02010609060101010101" pitchFamily="49" charset="-122"/>
              </a:rPr>
              <a:t>移动技术约每十年完成一次代际演进</a:t>
            </a:r>
            <a:endParaRPr lang="de-DE">
              <a:latin typeface="Microsoft Sans Serif" panose="020B0604020202020204" pitchFamily="34" charset="0"/>
              <a:ea typeface="黑体" panose="02010609060101010101" pitchFamily="49" charset="-122"/>
            </a:endParaRPr>
          </a:p>
        </p:txBody>
      </p:sp>
      <p:grpSp>
        <p:nvGrpSpPr>
          <p:cNvPr id="38" name="组合 37">
            <a:extLst>
              <a:ext uri="{FF2B5EF4-FFF2-40B4-BE49-F238E27FC236}">
                <a16:creationId xmlns:a16="http://schemas.microsoft.com/office/drawing/2014/main" id="{A5667286-7E81-C6A1-9A6E-891968177587}"/>
              </a:ext>
            </a:extLst>
          </p:cNvPr>
          <p:cNvGrpSpPr/>
          <p:nvPr/>
        </p:nvGrpSpPr>
        <p:grpSpPr>
          <a:xfrm>
            <a:off x="5929499" y="1397235"/>
            <a:ext cx="1937588" cy="4610570"/>
            <a:chOff x="6275892" y="1398454"/>
            <a:chExt cx="1937588" cy="4610570"/>
          </a:xfrm>
        </p:grpSpPr>
        <p:cxnSp>
          <p:nvCxnSpPr>
            <p:cNvPr id="524" name="Straight Connector 523">
              <a:extLst>
                <a:ext uri="{FF2B5EF4-FFF2-40B4-BE49-F238E27FC236}">
                  <a16:creationId xmlns:a16="http://schemas.microsoft.com/office/drawing/2014/main" id="{62C3A5C7-8F9C-446B-8C2F-F564CB1242DB}"/>
                </a:ext>
              </a:extLst>
            </p:cNvPr>
            <p:cNvCxnSpPr>
              <a:cxnSpLocks/>
            </p:cNvCxnSpPr>
            <p:nvPr/>
          </p:nvCxnSpPr>
          <p:spPr>
            <a:xfrm>
              <a:off x="7244686"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910F712-1583-49EE-B8D5-98C070FAAD22}"/>
                </a:ext>
              </a:extLst>
            </p:cNvPr>
            <p:cNvSpPr/>
            <p:nvPr/>
          </p:nvSpPr>
          <p:spPr>
            <a:xfrm>
              <a:off x="6275892" y="1398454"/>
              <a:ext cx="1937588"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移动宽带</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向新兴行业扩展</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13" name="TextBox 70">
              <a:extLst>
                <a:ext uri="{FF2B5EF4-FFF2-40B4-BE49-F238E27FC236}">
                  <a16:creationId xmlns:a16="http://schemas.microsoft.com/office/drawing/2014/main" id="{102C869A-B5AB-4C3E-8AB5-2A55BD0D4C11}"/>
                </a:ext>
              </a:extLst>
            </p:cNvPr>
            <p:cNvSpPr txBox="1"/>
            <p:nvPr/>
          </p:nvSpPr>
          <p:spPr>
            <a:xfrm>
              <a:off x="6278703" y="5098325"/>
              <a:ext cx="1931966" cy="910699"/>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2010s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移动宽带</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15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L</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TE</a:t>
              </a:r>
              <a:r>
                <a:rPr lang="zh-CN" altLang="en-US" sz="1000" dirty="0">
                  <a:solidFill>
                    <a:srgbClr val="445776"/>
                  </a:solidFill>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15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L</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TE Advanced</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b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Gigabit </a:t>
              </a:r>
              <a:r>
                <a:rPr kumimoji="0" lang="en-US" sz="1000" b="0" i="0" u="none" strike="noStrike" kern="1200" cap="none" spc="-15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L</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TE</a:t>
              </a:r>
            </a:p>
          </p:txBody>
        </p:sp>
        <p:grpSp>
          <p:nvGrpSpPr>
            <p:cNvPr id="341" name="Group 340">
              <a:extLst>
                <a:ext uri="{FF2B5EF4-FFF2-40B4-BE49-F238E27FC236}">
                  <a16:creationId xmlns:a16="http://schemas.microsoft.com/office/drawing/2014/main" id="{9AE31008-42C6-4E8F-8CCE-72FE7F36ED11}"/>
                </a:ext>
              </a:extLst>
            </p:cNvPr>
            <p:cNvGrpSpPr/>
            <p:nvPr/>
          </p:nvGrpSpPr>
          <p:grpSpPr>
            <a:xfrm>
              <a:off x="6661337" y="2889993"/>
              <a:ext cx="1166699" cy="1166692"/>
              <a:chOff x="7187490" y="4110269"/>
              <a:chExt cx="1637399" cy="1637388"/>
            </a:xfrm>
          </p:grpSpPr>
          <p:sp>
            <p:nvSpPr>
              <p:cNvPr id="343" name="Oval 342">
                <a:extLst>
                  <a:ext uri="{FF2B5EF4-FFF2-40B4-BE49-F238E27FC236}">
                    <a16:creationId xmlns:a16="http://schemas.microsoft.com/office/drawing/2014/main" id="{B2709E3C-B271-4438-9C13-AA9DCE5420AA}"/>
                  </a:ext>
                </a:extLst>
              </p:cNvPr>
              <p:cNvSpPr/>
              <p:nvPr/>
            </p:nvSpPr>
            <p:spPr bwMode="gray">
              <a:xfrm>
                <a:off x="7187490" y="4110269"/>
                <a:ext cx="1637399" cy="1637388"/>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nvGrpSpPr>
              <p:cNvPr id="345" name="Group 344">
                <a:extLst>
                  <a:ext uri="{FF2B5EF4-FFF2-40B4-BE49-F238E27FC236}">
                    <a16:creationId xmlns:a16="http://schemas.microsoft.com/office/drawing/2014/main" id="{0FE61A49-00D3-4E9A-BBF8-2DD10C2A6929}"/>
                  </a:ext>
                </a:extLst>
              </p:cNvPr>
              <p:cNvGrpSpPr/>
              <p:nvPr/>
            </p:nvGrpSpPr>
            <p:grpSpPr>
              <a:xfrm>
                <a:off x="7312622" y="4235404"/>
                <a:ext cx="1387124" cy="1387118"/>
                <a:chOff x="7312622" y="4235404"/>
                <a:chExt cx="1387124" cy="1387118"/>
              </a:xfrm>
            </p:grpSpPr>
            <p:sp>
              <p:nvSpPr>
                <p:cNvPr id="346" name="Oval 345">
                  <a:extLst>
                    <a:ext uri="{FF2B5EF4-FFF2-40B4-BE49-F238E27FC236}">
                      <a16:creationId xmlns:a16="http://schemas.microsoft.com/office/drawing/2014/main" id="{1C44CD73-C140-42A0-B776-6DFF2DD554D7}"/>
                    </a:ext>
                  </a:extLst>
                </p:cNvPr>
                <p:cNvSpPr/>
                <p:nvPr/>
              </p:nvSpPr>
              <p:spPr bwMode="gray">
                <a:xfrm>
                  <a:off x="7312622" y="4235404"/>
                  <a:ext cx="1387124" cy="13871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347" name="Freeform: Shape 346">
                  <a:extLst>
                    <a:ext uri="{FF2B5EF4-FFF2-40B4-BE49-F238E27FC236}">
                      <a16:creationId xmlns:a16="http://schemas.microsoft.com/office/drawing/2014/main" id="{1577C818-A973-4A6F-99C5-98666290FE34}"/>
                    </a:ext>
                  </a:extLst>
                </p:cNvPr>
                <p:cNvSpPr/>
                <p:nvPr/>
              </p:nvSpPr>
              <p:spPr>
                <a:xfrm>
                  <a:off x="7552819" y="4670082"/>
                  <a:ext cx="904509" cy="508462"/>
                </a:xfrm>
                <a:custGeom>
                  <a:avLst/>
                  <a:gdLst>
                    <a:gd name="connsiteX0" fmla="*/ 275487 w 1886982"/>
                    <a:gd name="connsiteY0" fmla="*/ 20403 h 1060751"/>
                    <a:gd name="connsiteX1" fmla="*/ 418305 w 1886982"/>
                    <a:gd name="connsiteY1" fmla="*/ 20403 h 1060751"/>
                    <a:gd name="connsiteX2" fmla="*/ 437615 w 1886982"/>
                    <a:gd name="connsiteY2" fmla="*/ 31697 h 1060751"/>
                    <a:gd name="connsiteX3" fmla="*/ 437250 w 1886982"/>
                    <a:gd name="connsiteY3" fmla="*/ 53921 h 1060751"/>
                    <a:gd name="connsiteX4" fmla="*/ 196792 w 1886982"/>
                    <a:gd name="connsiteY4" fmla="*/ 655796 h 1060751"/>
                    <a:gd name="connsiteX5" fmla="*/ 463482 w 1886982"/>
                    <a:gd name="connsiteY5" fmla="*/ 655796 h 1060751"/>
                    <a:gd name="connsiteX6" fmla="*/ 463482 w 1886982"/>
                    <a:gd name="connsiteY6" fmla="*/ 470708 h 1060751"/>
                    <a:gd name="connsiteX7" fmla="*/ 471854 w 1886982"/>
                    <a:gd name="connsiteY7" fmla="*/ 451404 h 1060751"/>
                    <a:gd name="connsiteX8" fmla="*/ 491145 w 1886982"/>
                    <a:gd name="connsiteY8" fmla="*/ 443027 h 1060751"/>
                    <a:gd name="connsiteX9" fmla="*/ 625090 w 1886982"/>
                    <a:gd name="connsiteY9" fmla="*/ 443027 h 1060751"/>
                    <a:gd name="connsiteX10" fmla="*/ 645656 w 1886982"/>
                    <a:gd name="connsiteY10" fmla="*/ 451404 h 1060751"/>
                    <a:gd name="connsiteX11" fmla="*/ 654210 w 1886982"/>
                    <a:gd name="connsiteY11" fmla="*/ 470708 h 1060751"/>
                    <a:gd name="connsiteX12" fmla="*/ 654210 w 1886982"/>
                    <a:gd name="connsiteY12" fmla="*/ 655796 h 1060751"/>
                    <a:gd name="connsiteX13" fmla="*/ 766424 w 1886982"/>
                    <a:gd name="connsiteY13" fmla="*/ 655796 h 1060751"/>
                    <a:gd name="connsiteX14" fmla="*/ 785733 w 1886982"/>
                    <a:gd name="connsiteY14" fmla="*/ 664172 h 1060751"/>
                    <a:gd name="connsiteX15" fmla="*/ 794113 w 1886982"/>
                    <a:gd name="connsiteY15" fmla="*/ 683472 h 1060751"/>
                    <a:gd name="connsiteX16" fmla="*/ 794113 w 1886982"/>
                    <a:gd name="connsiteY16" fmla="*/ 795547 h 1060751"/>
                    <a:gd name="connsiteX17" fmla="*/ 785733 w 1886982"/>
                    <a:gd name="connsiteY17" fmla="*/ 814836 h 1060751"/>
                    <a:gd name="connsiteX18" fmla="*/ 766424 w 1886982"/>
                    <a:gd name="connsiteY18" fmla="*/ 823207 h 1060751"/>
                    <a:gd name="connsiteX19" fmla="*/ 654210 w 1886982"/>
                    <a:gd name="connsiteY19" fmla="*/ 823207 h 1060751"/>
                    <a:gd name="connsiteX20" fmla="*/ 654210 w 1886982"/>
                    <a:gd name="connsiteY20" fmla="*/ 1012672 h 1060751"/>
                    <a:gd name="connsiteX21" fmla="*/ 645656 w 1886982"/>
                    <a:gd name="connsiteY21" fmla="*/ 1031972 h 1060751"/>
                    <a:gd name="connsiteX22" fmla="*/ 625090 w 1886982"/>
                    <a:gd name="connsiteY22" fmla="*/ 1040348 h 1060751"/>
                    <a:gd name="connsiteX23" fmla="*/ 491145 w 1886982"/>
                    <a:gd name="connsiteY23" fmla="*/ 1040348 h 1060751"/>
                    <a:gd name="connsiteX24" fmla="*/ 471854 w 1886982"/>
                    <a:gd name="connsiteY24" fmla="*/ 1031972 h 1060751"/>
                    <a:gd name="connsiteX25" fmla="*/ 463482 w 1886982"/>
                    <a:gd name="connsiteY25" fmla="*/ 1012672 h 1060751"/>
                    <a:gd name="connsiteX26" fmla="*/ 463482 w 1886982"/>
                    <a:gd name="connsiteY26" fmla="*/ 823207 h 1060751"/>
                    <a:gd name="connsiteX27" fmla="*/ 27742 w 1886982"/>
                    <a:gd name="connsiteY27" fmla="*/ 823207 h 1060751"/>
                    <a:gd name="connsiteX28" fmla="*/ 7886 w 1886982"/>
                    <a:gd name="connsiteY28" fmla="*/ 814836 h 1060751"/>
                    <a:gd name="connsiteX29" fmla="*/ 53 w 1886982"/>
                    <a:gd name="connsiteY29" fmla="*/ 795547 h 1060751"/>
                    <a:gd name="connsiteX30" fmla="*/ 53 w 1886982"/>
                    <a:gd name="connsiteY30" fmla="*/ 692190 h 1060751"/>
                    <a:gd name="connsiteX31" fmla="*/ 1328 w 1886982"/>
                    <a:gd name="connsiteY31" fmla="*/ 673263 h 1060751"/>
                    <a:gd name="connsiteX32" fmla="*/ 10254 w 1886982"/>
                    <a:gd name="connsiteY32" fmla="*/ 645595 h 1060751"/>
                    <a:gd name="connsiteX33" fmla="*/ 243426 w 1886982"/>
                    <a:gd name="connsiteY33" fmla="*/ 43720 h 1060751"/>
                    <a:gd name="connsiteX34" fmla="*/ 254538 w 1886982"/>
                    <a:gd name="connsiteY34" fmla="*/ 26596 h 1060751"/>
                    <a:gd name="connsiteX35" fmla="*/ 275487 w 1886982"/>
                    <a:gd name="connsiteY35" fmla="*/ 20403 h 1060751"/>
                    <a:gd name="connsiteX36" fmla="*/ 1384660 w 1886982"/>
                    <a:gd name="connsiteY36" fmla="*/ 0 h 1060751"/>
                    <a:gd name="connsiteX37" fmla="*/ 1691976 w 1886982"/>
                    <a:gd name="connsiteY37" fmla="*/ 84284 h 1060751"/>
                    <a:gd name="connsiteX38" fmla="*/ 1884430 w 1886982"/>
                    <a:gd name="connsiteY38" fmla="*/ 316129 h 1060751"/>
                    <a:gd name="connsiteX39" fmla="*/ 1886253 w 1886982"/>
                    <a:gd name="connsiteY39" fmla="*/ 333808 h 1060751"/>
                    <a:gd name="connsiteX40" fmla="*/ 1868410 w 1886982"/>
                    <a:gd name="connsiteY40" fmla="*/ 348206 h 1060751"/>
                    <a:gd name="connsiteX41" fmla="*/ 1724282 w 1886982"/>
                    <a:gd name="connsiteY41" fmla="*/ 384658 h 1060751"/>
                    <a:gd name="connsiteX42" fmla="*/ 1701712 w 1886982"/>
                    <a:gd name="connsiteY42" fmla="*/ 379920 h 1060751"/>
                    <a:gd name="connsiteX43" fmla="*/ 1692240 w 1886982"/>
                    <a:gd name="connsiteY43" fmla="*/ 364245 h 1060751"/>
                    <a:gd name="connsiteX44" fmla="*/ 1572889 w 1886982"/>
                    <a:gd name="connsiteY44" fmla="*/ 231377 h 1060751"/>
                    <a:gd name="connsiteX45" fmla="*/ 1384660 w 1886982"/>
                    <a:gd name="connsiteY45" fmla="*/ 180526 h 1060751"/>
                    <a:gd name="connsiteX46" fmla="*/ 1142860 w 1886982"/>
                    <a:gd name="connsiteY46" fmla="*/ 283139 h 1060751"/>
                    <a:gd name="connsiteX47" fmla="*/ 1046468 w 1886982"/>
                    <a:gd name="connsiteY47" fmla="*/ 533378 h 1060751"/>
                    <a:gd name="connsiteX48" fmla="*/ 1142678 w 1886982"/>
                    <a:gd name="connsiteY48" fmla="*/ 783624 h 1060751"/>
                    <a:gd name="connsiteX49" fmla="*/ 1387576 w 1886982"/>
                    <a:gd name="connsiteY49" fmla="*/ 883139 h 1060751"/>
                    <a:gd name="connsiteX50" fmla="*/ 1572342 w 1886982"/>
                    <a:gd name="connsiteY50" fmla="*/ 828621 h 1060751"/>
                    <a:gd name="connsiteX51" fmla="*/ 1689324 w 1886982"/>
                    <a:gd name="connsiteY51" fmla="*/ 687675 h 1060751"/>
                    <a:gd name="connsiteX52" fmla="*/ 1409442 w 1886982"/>
                    <a:gd name="connsiteY52" fmla="*/ 687675 h 1060751"/>
                    <a:gd name="connsiteX53" fmla="*/ 1386846 w 1886982"/>
                    <a:gd name="connsiteY53" fmla="*/ 678396 h 1060751"/>
                    <a:gd name="connsiteX54" fmla="*/ 1377372 w 1886982"/>
                    <a:gd name="connsiteY54" fmla="*/ 657107 h 1060751"/>
                    <a:gd name="connsiteX55" fmla="*/ 1377372 w 1886982"/>
                    <a:gd name="connsiteY55" fmla="*/ 561056 h 1060751"/>
                    <a:gd name="connsiteX56" fmla="*/ 1386846 w 1886982"/>
                    <a:gd name="connsiteY56" fmla="*/ 539206 h 1060751"/>
                    <a:gd name="connsiteX57" fmla="*/ 1409442 w 1886982"/>
                    <a:gd name="connsiteY57" fmla="*/ 530467 h 1060751"/>
                    <a:gd name="connsiteX58" fmla="*/ 1848028 w 1886982"/>
                    <a:gd name="connsiteY58" fmla="*/ 530467 h 1060751"/>
                    <a:gd name="connsiteX59" fmla="*/ 1870594 w 1886982"/>
                    <a:gd name="connsiteY59" fmla="*/ 539206 h 1060751"/>
                    <a:gd name="connsiteX60" fmla="*/ 1880058 w 1886982"/>
                    <a:gd name="connsiteY60" fmla="*/ 561056 h 1060751"/>
                    <a:gd name="connsiteX61" fmla="*/ 1880058 w 1886982"/>
                    <a:gd name="connsiteY61" fmla="*/ 1008298 h 1060751"/>
                    <a:gd name="connsiteX62" fmla="*/ 1870594 w 1886982"/>
                    <a:gd name="connsiteY62" fmla="*/ 1030879 h 1060751"/>
                    <a:gd name="connsiteX63" fmla="*/ 1848028 w 1886982"/>
                    <a:gd name="connsiteY63" fmla="*/ 1040348 h 1060751"/>
                    <a:gd name="connsiteX64" fmla="*/ 1733018 w 1886982"/>
                    <a:gd name="connsiteY64" fmla="*/ 1040348 h 1060751"/>
                    <a:gd name="connsiteX65" fmla="*/ 1710452 w 1886982"/>
                    <a:gd name="connsiteY65" fmla="*/ 1030879 h 1060751"/>
                    <a:gd name="connsiteX66" fmla="*/ 1700989 w 1886982"/>
                    <a:gd name="connsiteY66" fmla="*/ 1008298 h 1060751"/>
                    <a:gd name="connsiteX67" fmla="*/ 1700989 w 1886982"/>
                    <a:gd name="connsiteY67" fmla="*/ 903520 h 1060751"/>
                    <a:gd name="connsiteX68" fmla="*/ 1569427 w 1886982"/>
                    <a:gd name="connsiteY68" fmla="*/ 1015984 h 1060751"/>
                    <a:gd name="connsiteX69" fmla="*/ 1361336 w 1886982"/>
                    <a:gd name="connsiteY69" fmla="*/ 1060751 h 1060751"/>
                    <a:gd name="connsiteX70" fmla="*/ 1094689 w 1886982"/>
                    <a:gd name="connsiteY70" fmla="*/ 989972 h 1060751"/>
                    <a:gd name="connsiteX71" fmla="*/ 911022 w 1886982"/>
                    <a:gd name="connsiteY71" fmla="*/ 801352 h 1060751"/>
                    <a:gd name="connsiteX72" fmla="*/ 842625 w 1886982"/>
                    <a:gd name="connsiteY72" fmla="*/ 530467 h 1060751"/>
                    <a:gd name="connsiteX73" fmla="*/ 915449 w 1886982"/>
                    <a:gd name="connsiteY73" fmla="*/ 259443 h 1060751"/>
                    <a:gd name="connsiteX74" fmla="*/ 1108726 w 1886982"/>
                    <a:gd name="connsiteY74" fmla="*/ 70781 h 1060751"/>
                    <a:gd name="connsiteX75" fmla="*/ 1384660 w 1886982"/>
                    <a:gd name="connsiteY75"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86982" h="1060751">
                      <a:moveTo>
                        <a:pt x="275487" y="20403"/>
                      </a:moveTo>
                      <a:lnTo>
                        <a:pt x="418305" y="20403"/>
                      </a:lnTo>
                      <a:cubicBezTo>
                        <a:pt x="428384" y="20888"/>
                        <a:pt x="434822" y="24653"/>
                        <a:pt x="437615" y="31697"/>
                      </a:cubicBezTo>
                      <a:cubicBezTo>
                        <a:pt x="440408" y="38741"/>
                        <a:pt x="440287" y="46149"/>
                        <a:pt x="437250" y="53921"/>
                      </a:cubicBezTo>
                      <a:lnTo>
                        <a:pt x="196792" y="655796"/>
                      </a:lnTo>
                      <a:lnTo>
                        <a:pt x="463482" y="655796"/>
                      </a:lnTo>
                      <a:lnTo>
                        <a:pt x="463482" y="470708"/>
                      </a:lnTo>
                      <a:cubicBezTo>
                        <a:pt x="463725" y="463181"/>
                        <a:pt x="466516" y="456746"/>
                        <a:pt x="471854" y="451404"/>
                      </a:cubicBezTo>
                      <a:cubicBezTo>
                        <a:pt x="477193" y="446062"/>
                        <a:pt x="483623" y="443270"/>
                        <a:pt x="491145" y="443027"/>
                      </a:cubicBezTo>
                      <a:lnTo>
                        <a:pt x="625090" y="443027"/>
                      </a:lnTo>
                      <a:cubicBezTo>
                        <a:pt x="633310" y="443270"/>
                        <a:pt x="640165" y="446062"/>
                        <a:pt x="645656" y="451404"/>
                      </a:cubicBezTo>
                      <a:cubicBezTo>
                        <a:pt x="651145" y="456746"/>
                        <a:pt x="653997" y="463181"/>
                        <a:pt x="654210" y="470708"/>
                      </a:cubicBezTo>
                      <a:lnTo>
                        <a:pt x="654210" y="655796"/>
                      </a:lnTo>
                      <a:lnTo>
                        <a:pt x="766424" y="655796"/>
                      </a:lnTo>
                      <a:cubicBezTo>
                        <a:pt x="773953" y="656039"/>
                        <a:pt x="780390" y="658831"/>
                        <a:pt x="785733" y="664172"/>
                      </a:cubicBezTo>
                      <a:cubicBezTo>
                        <a:pt x="791076" y="669513"/>
                        <a:pt x="793870" y="675946"/>
                        <a:pt x="794113" y="683472"/>
                      </a:cubicBezTo>
                      <a:lnTo>
                        <a:pt x="794113" y="795547"/>
                      </a:lnTo>
                      <a:cubicBezTo>
                        <a:pt x="793870" y="803069"/>
                        <a:pt x="791076" y="809498"/>
                        <a:pt x="785733" y="814836"/>
                      </a:cubicBezTo>
                      <a:cubicBezTo>
                        <a:pt x="780390" y="820174"/>
                        <a:pt x="773953" y="822964"/>
                        <a:pt x="766424" y="823207"/>
                      </a:cubicBezTo>
                      <a:lnTo>
                        <a:pt x="654210" y="823207"/>
                      </a:lnTo>
                      <a:lnTo>
                        <a:pt x="654210" y="1012672"/>
                      </a:lnTo>
                      <a:cubicBezTo>
                        <a:pt x="653997" y="1020198"/>
                        <a:pt x="651146" y="1026631"/>
                        <a:pt x="645656" y="1031972"/>
                      </a:cubicBezTo>
                      <a:cubicBezTo>
                        <a:pt x="640165" y="1037313"/>
                        <a:pt x="633310" y="1040105"/>
                        <a:pt x="625090" y="1040348"/>
                      </a:cubicBezTo>
                      <a:lnTo>
                        <a:pt x="491145" y="1040348"/>
                      </a:lnTo>
                      <a:cubicBezTo>
                        <a:pt x="483623" y="1040105"/>
                        <a:pt x="477193" y="1037313"/>
                        <a:pt x="471854" y="1031972"/>
                      </a:cubicBezTo>
                      <a:cubicBezTo>
                        <a:pt x="466516" y="1026631"/>
                        <a:pt x="463725" y="1020198"/>
                        <a:pt x="463482" y="1012672"/>
                      </a:cubicBezTo>
                      <a:lnTo>
                        <a:pt x="463482" y="823207"/>
                      </a:lnTo>
                      <a:lnTo>
                        <a:pt x="27742" y="823207"/>
                      </a:lnTo>
                      <a:cubicBezTo>
                        <a:pt x="19575" y="822964"/>
                        <a:pt x="12956" y="820174"/>
                        <a:pt x="7886" y="814836"/>
                      </a:cubicBezTo>
                      <a:cubicBezTo>
                        <a:pt x="2816" y="809498"/>
                        <a:pt x="204" y="803069"/>
                        <a:pt x="53" y="795547"/>
                      </a:cubicBezTo>
                      <a:lnTo>
                        <a:pt x="53" y="692190"/>
                      </a:lnTo>
                      <a:cubicBezTo>
                        <a:pt x="-160" y="685518"/>
                        <a:pt x="266" y="679209"/>
                        <a:pt x="1328" y="673263"/>
                      </a:cubicBezTo>
                      <a:cubicBezTo>
                        <a:pt x="2390" y="667318"/>
                        <a:pt x="5366" y="658095"/>
                        <a:pt x="10254" y="645595"/>
                      </a:cubicBezTo>
                      <a:lnTo>
                        <a:pt x="243426" y="43720"/>
                      </a:lnTo>
                      <a:cubicBezTo>
                        <a:pt x="246128" y="36373"/>
                        <a:pt x="249833" y="30665"/>
                        <a:pt x="254538" y="26596"/>
                      </a:cubicBezTo>
                      <a:cubicBezTo>
                        <a:pt x="259244" y="22528"/>
                        <a:pt x="266228" y="20463"/>
                        <a:pt x="275487" y="20403"/>
                      </a:cubicBezTo>
                      <a:close/>
                      <a:moveTo>
                        <a:pt x="1384660" y="0"/>
                      </a:moveTo>
                      <a:cubicBezTo>
                        <a:pt x="1499786" y="875"/>
                        <a:pt x="1602225" y="28970"/>
                        <a:pt x="1691976" y="84284"/>
                      </a:cubicBezTo>
                      <a:cubicBezTo>
                        <a:pt x="1781728" y="139598"/>
                        <a:pt x="1845879" y="216879"/>
                        <a:pt x="1884430" y="316129"/>
                      </a:cubicBezTo>
                      <a:cubicBezTo>
                        <a:pt x="1887041" y="321566"/>
                        <a:pt x="1887649" y="327459"/>
                        <a:pt x="1886253" y="333808"/>
                      </a:cubicBezTo>
                      <a:cubicBezTo>
                        <a:pt x="1884858" y="340157"/>
                        <a:pt x="1878910" y="344956"/>
                        <a:pt x="1868410" y="348206"/>
                      </a:cubicBezTo>
                      <a:lnTo>
                        <a:pt x="1724282" y="384658"/>
                      </a:lnTo>
                      <a:cubicBezTo>
                        <a:pt x="1713667" y="386359"/>
                        <a:pt x="1706143" y="384780"/>
                        <a:pt x="1701712" y="379920"/>
                      </a:cubicBezTo>
                      <a:cubicBezTo>
                        <a:pt x="1697281" y="375059"/>
                        <a:pt x="1694124" y="369835"/>
                        <a:pt x="1692240" y="364245"/>
                      </a:cubicBezTo>
                      <a:cubicBezTo>
                        <a:pt x="1663845" y="308747"/>
                        <a:pt x="1624061" y="264458"/>
                        <a:pt x="1572889" y="231377"/>
                      </a:cubicBezTo>
                      <a:cubicBezTo>
                        <a:pt x="1521717" y="198297"/>
                        <a:pt x="1458974" y="181347"/>
                        <a:pt x="1384660" y="180526"/>
                      </a:cubicBezTo>
                      <a:cubicBezTo>
                        <a:pt x="1285748" y="182926"/>
                        <a:pt x="1205148" y="217130"/>
                        <a:pt x="1142860" y="283139"/>
                      </a:cubicBezTo>
                      <a:cubicBezTo>
                        <a:pt x="1080573" y="349147"/>
                        <a:pt x="1048442" y="432560"/>
                        <a:pt x="1046468" y="533378"/>
                      </a:cubicBezTo>
                      <a:cubicBezTo>
                        <a:pt x="1048291" y="635878"/>
                        <a:pt x="1080360" y="719294"/>
                        <a:pt x="1142678" y="783624"/>
                      </a:cubicBezTo>
                      <a:cubicBezTo>
                        <a:pt x="1204996" y="847955"/>
                        <a:pt x="1286628" y="881127"/>
                        <a:pt x="1387576" y="883139"/>
                      </a:cubicBezTo>
                      <a:cubicBezTo>
                        <a:pt x="1458276" y="882197"/>
                        <a:pt x="1519864" y="864024"/>
                        <a:pt x="1572342" y="828621"/>
                      </a:cubicBezTo>
                      <a:cubicBezTo>
                        <a:pt x="1624820" y="793217"/>
                        <a:pt x="1663814" y="746236"/>
                        <a:pt x="1689324" y="687675"/>
                      </a:cubicBezTo>
                      <a:lnTo>
                        <a:pt x="1409442" y="687675"/>
                      </a:lnTo>
                      <a:cubicBezTo>
                        <a:pt x="1400452" y="687403"/>
                        <a:pt x="1392920" y="684309"/>
                        <a:pt x="1386846" y="678396"/>
                      </a:cubicBezTo>
                      <a:cubicBezTo>
                        <a:pt x="1380773" y="672482"/>
                        <a:pt x="1377614" y="665386"/>
                        <a:pt x="1377372" y="657107"/>
                      </a:cubicBezTo>
                      <a:lnTo>
                        <a:pt x="1377372" y="561056"/>
                      </a:lnTo>
                      <a:cubicBezTo>
                        <a:pt x="1377614" y="552134"/>
                        <a:pt x="1380773" y="544850"/>
                        <a:pt x="1386846" y="539206"/>
                      </a:cubicBezTo>
                      <a:cubicBezTo>
                        <a:pt x="1392920" y="533562"/>
                        <a:pt x="1400452" y="530649"/>
                        <a:pt x="1409442" y="530467"/>
                      </a:cubicBezTo>
                      <a:lnTo>
                        <a:pt x="1848028" y="530467"/>
                      </a:lnTo>
                      <a:cubicBezTo>
                        <a:pt x="1857006" y="530648"/>
                        <a:pt x="1864529" y="533562"/>
                        <a:pt x="1870594" y="539206"/>
                      </a:cubicBezTo>
                      <a:cubicBezTo>
                        <a:pt x="1876661" y="544850"/>
                        <a:pt x="1879815" y="552134"/>
                        <a:pt x="1880058" y="561056"/>
                      </a:cubicBezTo>
                      <a:lnTo>
                        <a:pt x="1880058" y="1008298"/>
                      </a:lnTo>
                      <a:cubicBezTo>
                        <a:pt x="1879815" y="1017282"/>
                        <a:pt x="1876661" y="1024809"/>
                        <a:pt x="1870594" y="1030879"/>
                      </a:cubicBezTo>
                      <a:cubicBezTo>
                        <a:pt x="1864529" y="1036949"/>
                        <a:pt x="1857006" y="1040105"/>
                        <a:pt x="1848028" y="1040348"/>
                      </a:cubicBezTo>
                      <a:lnTo>
                        <a:pt x="1733018" y="1040348"/>
                      </a:lnTo>
                      <a:cubicBezTo>
                        <a:pt x="1724040" y="1040105"/>
                        <a:pt x="1716518" y="1036949"/>
                        <a:pt x="1710452" y="1030879"/>
                      </a:cubicBezTo>
                      <a:cubicBezTo>
                        <a:pt x="1704386" y="1024809"/>
                        <a:pt x="1701232" y="1017282"/>
                        <a:pt x="1700989" y="1008298"/>
                      </a:cubicBezTo>
                      <a:lnTo>
                        <a:pt x="1700989" y="903520"/>
                      </a:lnTo>
                      <a:cubicBezTo>
                        <a:pt x="1668614" y="949561"/>
                        <a:pt x="1624760" y="987049"/>
                        <a:pt x="1569427" y="1015984"/>
                      </a:cubicBezTo>
                      <a:cubicBezTo>
                        <a:pt x="1514094" y="1044918"/>
                        <a:pt x="1444730" y="1059841"/>
                        <a:pt x="1361336" y="1060751"/>
                      </a:cubicBezTo>
                      <a:cubicBezTo>
                        <a:pt x="1261315" y="1059762"/>
                        <a:pt x="1172432" y="1036170"/>
                        <a:pt x="1094689" y="989972"/>
                      </a:cubicBezTo>
                      <a:cubicBezTo>
                        <a:pt x="1016946" y="943774"/>
                        <a:pt x="955723" y="880901"/>
                        <a:pt x="911022" y="801352"/>
                      </a:cubicBezTo>
                      <a:cubicBezTo>
                        <a:pt x="866321" y="721803"/>
                        <a:pt x="843521" y="631508"/>
                        <a:pt x="842625" y="530467"/>
                      </a:cubicBezTo>
                      <a:cubicBezTo>
                        <a:pt x="843674" y="429358"/>
                        <a:pt x="867950" y="339017"/>
                        <a:pt x="915449" y="259443"/>
                      </a:cubicBezTo>
                      <a:cubicBezTo>
                        <a:pt x="962949" y="179868"/>
                        <a:pt x="1027375" y="116981"/>
                        <a:pt x="1108726" y="70781"/>
                      </a:cubicBezTo>
                      <a:cubicBezTo>
                        <a:pt x="1190078" y="24580"/>
                        <a:pt x="1282056" y="987"/>
                        <a:pt x="13846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grpSp>
        </p:grpSp>
      </p:grpSp>
      <p:grpSp>
        <p:nvGrpSpPr>
          <p:cNvPr id="37" name="组合 36">
            <a:extLst>
              <a:ext uri="{FF2B5EF4-FFF2-40B4-BE49-F238E27FC236}">
                <a16:creationId xmlns:a16="http://schemas.microsoft.com/office/drawing/2014/main" id="{DD434546-D724-2BD6-80E2-238C49F96CE6}"/>
              </a:ext>
            </a:extLst>
          </p:cNvPr>
          <p:cNvGrpSpPr/>
          <p:nvPr/>
        </p:nvGrpSpPr>
        <p:grpSpPr>
          <a:xfrm>
            <a:off x="4175907" y="1397235"/>
            <a:ext cx="1541066" cy="4610570"/>
            <a:chOff x="4439463" y="1398454"/>
            <a:chExt cx="1541066" cy="4610570"/>
          </a:xfrm>
        </p:grpSpPr>
        <p:cxnSp>
          <p:nvCxnSpPr>
            <p:cNvPr id="523" name="Straight Connector 522">
              <a:extLst>
                <a:ext uri="{FF2B5EF4-FFF2-40B4-BE49-F238E27FC236}">
                  <a16:creationId xmlns:a16="http://schemas.microsoft.com/office/drawing/2014/main" id="{BAA15E5F-95C6-4BDE-8744-591E8B8FADA1}"/>
                </a:ext>
              </a:extLst>
            </p:cNvPr>
            <p:cNvCxnSpPr>
              <a:cxnSpLocks/>
            </p:cNvCxnSpPr>
            <p:nvPr/>
          </p:nvCxnSpPr>
          <p:spPr>
            <a:xfrm>
              <a:off x="5209996"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D4A20F4-FE6E-468C-BA45-FD0177093F99}"/>
                </a:ext>
              </a:extLst>
            </p:cNvPr>
            <p:cNvSpPr/>
            <p:nvPr/>
          </p:nvSpPr>
          <p:spPr>
            <a:xfrm>
              <a:off x="4486455" y="1398454"/>
              <a:ext cx="1447082"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聚焦向</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移动数据演进</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11" name="TextBox 70">
              <a:extLst>
                <a:ext uri="{FF2B5EF4-FFF2-40B4-BE49-F238E27FC236}">
                  <a16:creationId xmlns:a16="http://schemas.microsoft.com/office/drawing/2014/main" id="{16D32EAF-45F6-4F6A-A42F-0C38990C82AC}"/>
                </a:ext>
              </a:extLst>
            </p:cNvPr>
            <p:cNvSpPr txBox="1"/>
            <p:nvPr/>
          </p:nvSpPr>
          <p:spPr>
            <a:xfrm>
              <a:off x="4439463" y="5098325"/>
              <a:ext cx="1541066" cy="910699"/>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2000s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无线互联网</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CDMA200</a:t>
              </a: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0/</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E</a:t>
              </a: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V-</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DO</a:t>
              </a:r>
              <a:b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WCDM</a:t>
              </a: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HSP</a:t>
              </a: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a:t>
              </a:r>
              <a:endPar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348" name="Group 347">
              <a:extLst>
                <a:ext uri="{FF2B5EF4-FFF2-40B4-BE49-F238E27FC236}">
                  <a16:creationId xmlns:a16="http://schemas.microsoft.com/office/drawing/2014/main" id="{F9396BBA-02B7-42A6-A8A4-24F11F6C2C08}"/>
                </a:ext>
              </a:extLst>
            </p:cNvPr>
            <p:cNvGrpSpPr/>
            <p:nvPr/>
          </p:nvGrpSpPr>
          <p:grpSpPr>
            <a:xfrm>
              <a:off x="4626647" y="2889993"/>
              <a:ext cx="1166699" cy="1166692"/>
              <a:chOff x="5277301" y="4110269"/>
              <a:chExt cx="1637399" cy="1637388"/>
            </a:xfrm>
          </p:grpSpPr>
          <p:sp>
            <p:nvSpPr>
              <p:cNvPr id="350" name="Oval 349">
                <a:extLst>
                  <a:ext uri="{FF2B5EF4-FFF2-40B4-BE49-F238E27FC236}">
                    <a16:creationId xmlns:a16="http://schemas.microsoft.com/office/drawing/2014/main" id="{77204BEA-EF86-4522-96EB-4EEDCE74B4BB}"/>
                  </a:ext>
                </a:extLst>
              </p:cNvPr>
              <p:cNvSpPr/>
              <p:nvPr/>
            </p:nvSpPr>
            <p:spPr bwMode="gray">
              <a:xfrm>
                <a:off x="5277301" y="4110269"/>
                <a:ext cx="1637399" cy="1637388"/>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nvGrpSpPr>
              <p:cNvPr id="352" name="Group 351">
                <a:extLst>
                  <a:ext uri="{FF2B5EF4-FFF2-40B4-BE49-F238E27FC236}">
                    <a16:creationId xmlns:a16="http://schemas.microsoft.com/office/drawing/2014/main" id="{C5852CAD-4873-4203-87C6-9C40FA06F686}"/>
                  </a:ext>
                </a:extLst>
              </p:cNvPr>
              <p:cNvGrpSpPr/>
              <p:nvPr/>
            </p:nvGrpSpPr>
            <p:grpSpPr>
              <a:xfrm>
                <a:off x="5402433" y="4235404"/>
                <a:ext cx="1387124" cy="1387118"/>
                <a:chOff x="5402433" y="4235404"/>
                <a:chExt cx="1387124" cy="1387118"/>
              </a:xfrm>
            </p:grpSpPr>
            <p:sp>
              <p:nvSpPr>
                <p:cNvPr id="353" name="Oval 352">
                  <a:extLst>
                    <a:ext uri="{FF2B5EF4-FFF2-40B4-BE49-F238E27FC236}">
                      <a16:creationId xmlns:a16="http://schemas.microsoft.com/office/drawing/2014/main" id="{A6E9AB79-F465-4153-85B5-A12E96E7BD65}"/>
                    </a:ext>
                  </a:extLst>
                </p:cNvPr>
                <p:cNvSpPr/>
                <p:nvPr/>
              </p:nvSpPr>
              <p:spPr bwMode="gray">
                <a:xfrm>
                  <a:off x="5402433" y="4235404"/>
                  <a:ext cx="1387124" cy="13871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355" name="Freeform: Shape 354">
                  <a:extLst>
                    <a:ext uri="{FF2B5EF4-FFF2-40B4-BE49-F238E27FC236}">
                      <a16:creationId xmlns:a16="http://schemas.microsoft.com/office/drawing/2014/main" id="{C772D363-D715-4B41-8493-BEEDBE0B1D4C}"/>
                    </a:ext>
                  </a:extLst>
                </p:cNvPr>
                <p:cNvSpPr/>
                <p:nvPr/>
              </p:nvSpPr>
              <p:spPr>
                <a:xfrm>
                  <a:off x="5653240" y="4670082"/>
                  <a:ext cx="898845" cy="508462"/>
                </a:xfrm>
                <a:custGeom>
                  <a:avLst/>
                  <a:gdLst>
                    <a:gd name="connsiteX0" fmla="*/ 1372843 w 1875165"/>
                    <a:gd name="connsiteY0" fmla="*/ 0 h 1060751"/>
                    <a:gd name="connsiteX1" fmla="*/ 1680160 w 1875165"/>
                    <a:gd name="connsiteY1" fmla="*/ 84284 h 1060751"/>
                    <a:gd name="connsiteX2" fmla="*/ 1872613 w 1875165"/>
                    <a:gd name="connsiteY2" fmla="*/ 316129 h 1060751"/>
                    <a:gd name="connsiteX3" fmla="*/ 1874437 w 1875165"/>
                    <a:gd name="connsiteY3" fmla="*/ 333808 h 1060751"/>
                    <a:gd name="connsiteX4" fmla="*/ 1856594 w 1875165"/>
                    <a:gd name="connsiteY4" fmla="*/ 348206 h 1060751"/>
                    <a:gd name="connsiteX5" fmla="*/ 1712466 w 1875165"/>
                    <a:gd name="connsiteY5" fmla="*/ 384658 h 1060751"/>
                    <a:gd name="connsiteX6" fmla="*/ 1689896 w 1875165"/>
                    <a:gd name="connsiteY6" fmla="*/ 379920 h 1060751"/>
                    <a:gd name="connsiteX7" fmla="*/ 1680423 w 1875165"/>
                    <a:gd name="connsiteY7" fmla="*/ 364245 h 1060751"/>
                    <a:gd name="connsiteX8" fmla="*/ 1561073 w 1875165"/>
                    <a:gd name="connsiteY8" fmla="*/ 231377 h 1060751"/>
                    <a:gd name="connsiteX9" fmla="*/ 1372843 w 1875165"/>
                    <a:gd name="connsiteY9" fmla="*/ 180526 h 1060751"/>
                    <a:gd name="connsiteX10" fmla="*/ 1131044 w 1875165"/>
                    <a:gd name="connsiteY10" fmla="*/ 283139 h 1060751"/>
                    <a:gd name="connsiteX11" fmla="*/ 1034651 w 1875165"/>
                    <a:gd name="connsiteY11" fmla="*/ 533378 h 1060751"/>
                    <a:gd name="connsiteX12" fmla="*/ 1130861 w 1875165"/>
                    <a:gd name="connsiteY12" fmla="*/ 783624 h 1060751"/>
                    <a:gd name="connsiteX13" fmla="*/ 1375759 w 1875165"/>
                    <a:gd name="connsiteY13" fmla="*/ 883139 h 1060751"/>
                    <a:gd name="connsiteX14" fmla="*/ 1560526 w 1875165"/>
                    <a:gd name="connsiteY14" fmla="*/ 828621 h 1060751"/>
                    <a:gd name="connsiteX15" fmla="*/ 1677508 w 1875165"/>
                    <a:gd name="connsiteY15" fmla="*/ 687675 h 1060751"/>
                    <a:gd name="connsiteX16" fmla="*/ 1397625 w 1875165"/>
                    <a:gd name="connsiteY16" fmla="*/ 687675 h 1060751"/>
                    <a:gd name="connsiteX17" fmla="*/ 1375030 w 1875165"/>
                    <a:gd name="connsiteY17" fmla="*/ 678396 h 1060751"/>
                    <a:gd name="connsiteX18" fmla="*/ 1365555 w 1875165"/>
                    <a:gd name="connsiteY18" fmla="*/ 657107 h 1060751"/>
                    <a:gd name="connsiteX19" fmla="*/ 1365555 w 1875165"/>
                    <a:gd name="connsiteY19" fmla="*/ 561056 h 1060751"/>
                    <a:gd name="connsiteX20" fmla="*/ 1375030 w 1875165"/>
                    <a:gd name="connsiteY20" fmla="*/ 539206 h 1060751"/>
                    <a:gd name="connsiteX21" fmla="*/ 1397625 w 1875165"/>
                    <a:gd name="connsiteY21" fmla="*/ 530467 h 1060751"/>
                    <a:gd name="connsiteX22" fmla="*/ 1836212 w 1875165"/>
                    <a:gd name="connsiteY22" fmla="*/ 530467 h 1060751"/>
                    <a:gd name="connsiteX23" fmla="*/ 1858778 w 1875165"/>
                    <a:gd name="connsiteY23" fmla="*/ 539206 h 1060751"/>
                    <a:gd name="connsiteX24" fmla="*/ 1868241 w 1875165"/>
                    <a:gd name="connsiteY24" fmla="*/ 561056 h 1060751"/>
                    <a:gd name="connsiteX25" fmla="*/ 1868241 w 1875165"/>
                    <a:gd name="connsiteY25" fmla="*/ 1008298 h 1060751"/>
                    <a:gd name="connsiteX26" fmla="*/ 1858777 w 1875165"/>
                    <a:gd name="connsiteY26" fmla="*/ 1030879 h 1060751"/>
                    <a:gd name="connsiteX27" fmla="*/ 1836212 w 1875165"/>
                    <a:gd name="connsiteY27" fmla="*/ 1040348 h 1060751"/>
                    <a:gd name="connsiteX28" fmla="*/ 1721201 w 1875165"/>
                    <a:gd name="connsiteY28" fmla="*/ 1040348 h 1060751"/>
                    <a:gd name="connsiteX29" fmla="*/ 1698635 w 1875165"/>
                    <a:gd name="connsiteY29" fmla="*/ 1030879 h 1060751"/>
                    <a:gd name="connsiteX30" fmla="*/ 1689172 w 1875165"/>
                    <a:gd name="connsiteY30" fmla="*/ 1008298 h 1060751"/>
                    <a:gd name="connsiteX31" fmla="*/ 1689172 w 1875165"/>
                    <a:gd name="connsiteY31" fmla="*/ 903520 h 1060751"/>
                    <a:gd name="connsiteX32" fmla="*/ 1557611 w 1875165"/>
                    <a:gd name="connsiteY32" fmla="*/ 1015984 h 1060751"/>
                    <a:gd name="connsiteX33" fmla="*/ 1349520 w 1875165"/>
                    <a:gd name="connsiteY33" fmla="*/ 1060751 h 1060751"/>
                    <a:gd name="connsiteX34" fmla="*/ 1082872 w 1875165"/>
                    <a:gd name="connsiteY34" fmla="*/ 989972 h 1060751"/>
                    <a:gd name="connsiteX35" fmla="*/ 899205 w 1875165"/>
                    <a:gd name="connsiteY35" fmla="*/ 801352 h 1060751"/>
                    <a:gd name="connsiteX36" fmla="*/ 830808 w 1875165"/>
                    <a:gd name="connsiteY36" fmla="*/ 530467 h 1060751"/>
                    <a:gd name="connsiteX37" fmla="*/ 903633 w 1875165"/>
                    <a:gd name="connsiteY37" fmla="*/ 259443 h 1060751"/>
                    <a:gd name="connsiteX38" fmla="*/ 1096909 w 1875165"/>
                    <a:gd name="connsiteY38" fmla="*/ 70781 h 1060751"/>
                    <a:gd name="connsiteX39" fmla="*/ 1372843 w 1875165"/>
                    <a:gd name="connsiteY39" fmla="*/ 0 h 1060751"/>
                    <a:gd name="connsiteX40" fmla="*/ 407981 w 1875165"/>
                    <a:gd name="connsiteY40" fmla="*/ 0 h 1060751"/>
                    <a:gd name="connsiteX41" fmla="*/ 639648 w 1875165"/>
                    <a:gd name="connsiteY41" fmla="*/ 72989 h 1060751"/>
                    <a:gd name="connsiteX42" fmla="*/ 731394 w 1875165"/>
                    <a:gd name="connsiteY42" fmla="*/ 265121 h 1060751"/>
                    <a:gd name="connsiteX43" fmla="*/ 689541 w 1875165"/>
                    <a:gd name="connsiteY43" fmla="*/ 396710 h 1060751"/>
                    <a:gd name="connsiteX44" fmla="*/ 580010 w 1875165"/>
                    <a:gd name="connsiteY44" fmla="*/ 477944 h 1060751"/>
                    <a:gd name="connsiteX45" fmla="*/ 723796 w 1875165"/>
                    <a:gd name="connsiteY45" fmla="*/ 564231 h 1060751"/>
                    <a:gd name="connsiteX46" fmla="*/ 782401 w 1875165"/>
                    <a:gd name="connsiteY46" fmla="*/ 735857 h 1060751"/>
                    <a:gd name="connsiteX47" fmla="*/ 674443 w 1875165"/>
                    <a:gd name="connsiteY47" fmla="*/ 971556 h 1060751"/>
                    <a:gd name="connsiteX48" fmla="*/ 394845 w 1875165"/>
                    <a:gd name="connsiteY48" fmla="*/ 1060751 h 1060751"/>
                    <a:gd name="connsiteX49" fmla="*/ 109959 w 1875165"/>
                    <a:gd name="connsiteY49" fmla="*/ 967915 h 1060751"/>
                    <a:gd name="connsiteX50" fmla="*/ 0 w 1875165"/>
                    <a:gd name="connsiteY50" fmla="*/ 728566 h 1060751"/>
                    <a:gd name="connsiteX51" fmla="*/ 0 w 1875165"/>
                    <a:gd name="connsiteY51" fmla="*/ 706694 h 1060751"/>
                    <a:gd name="connsiteX52" fmla="*/ 8553 w 1875165"/>
                    <a:gd name="connsiteY52" fmla="*/ 687374 h 1060751"/>
                    <a:gd name="connsiteX53" fmla="*/ 29118 w 1875165"/>
                    <a:gd name="connsiteY53" fmla="*/ 678989 h 1060751"/>
                    <a:gd name="connsiteX54" fmla="*/ 161610 w 1875165"/>
                    <a:gd name="connsiteY54" fmla="*/ 678989 h 1060751"/>
                    <a:gd name="connsiteX55" fmla="*/ 183449 w 1875165"/>
                    <a:gd name="connsiteY55" fmla="*/ 687374 h 1060751"/>
                    <a:gd name="connsiteX56" fmla="*/ 192184 w 1875165"/>
                    <a:gd name="connsiteY56" fmla="*/ 706694 h 1060751"/>
                    <a:gd name="connsiteX57" fmla="*/ 192184 w 1875165"/>
                    <a:gd name="connsiteY57" fmla="*/ 716901 h 1060751"/>
                    <a:gd name="connsiteX58" fmla="*/ 244125 w 1875165"/>
                    <a:gd name="connsiteY58" fmla="*/ 844671 h 1060751"/>
                    <a:gd name="connsiteX59" fmla="*/ 393387 w 1875165"/>
                    <a:gd name="connsiteY59" fmla="*/ 899170 h 1060751"/>
                    <a:gd name="connsiteX60" fmla="*/ 535543 w 1875165"/>
                    <a:gd name="connsiteY60" fmla="*/ 850686 h 1060751"/>
                    <a:gd name="connsiteX61" fmla="*/ 585844 w 1875165"/>
                    <a:gd name="connsiteY61" fmla="*/ 734399 h 1060751"/>
                    <a:gd name="connsiteX62" fmla="*/ 537365 w 1875165"/>
                    <a:gd name="connsiteY62" fmla="*/ 624308 h 1060751"/>
                    <a:gd name="connsiteX63" fmla="*/ 399219 w 1875165"/>
                    <a:gd name="connsiteY63" fmla="*/ 579833 h 1060751"/>
                    <a:gd name="connsiteX64" fmla="*/ 358395 w 1875165"/>
                    <a:gd name="connsiteY64" fmla="*/ 579833 h 1060751"/>
                    <a:gd name="connsiteX65" fmla="*/ 337073 w 1875165"/>
                    <a:gd name="connsiteY65" fmla="*/ 570372 h 1060751"/>
                    <a:gd name="connsiteX66" fmla="*/ 327778 w 1875165"/>
                    <a:gd name="connsiteY66" fmla="*/ 547811 h 1060751"/>
                    <a:gd name="connsiteX67" fmla="*/ 327778 w 1875165"/>
                    <a:gd name="connsiteY67" fmla="*/ 461932 h 1060751"/>
                    <a:gd name="connsiteX68" fmla="*/ 337255 w 1875165"/>
                    <a:gd name="connsiteY68" fmla="*/ 438097 h 1060751"/>
                    <a:gd name="connsiteX69" fmla="*/ 359853 w 1875165"/>
                    <a:gd name="connsiteY69" fmla="*/ 428454 h 1060751"/>
                    <a:gd name="connsiteX70" fmla="*/ 390484 w 1875165"/>
                    <a:gd name="connsiteY70" fmla="*/ 428454 h 1060751"/>
                    <a:gd name="connsiteX71" fmla="*/ 503119 w 1875165"/>
                    <a:gd name="connsiteY71" fmla="*/ 390720 h 1060751"/>
                    <a:gd name="connsiteX72" fmla="*/ 547954 w 1875165"/>
                    <a:gd name="connsiteY72" fmla="*/ 292830 h 1060751"/>
                    <a:gd name="connsiteX73" fmla="*/ 507129 w 1875165"/>
                    <a:gd name="connsiteY73" fmla="*/ 198586 h 1060751"/>
                    <a:gd name="connsiteX74" fmla="*/ 396316 w 1875165"/>
                    <a:gd name="connsiteY74" fmla="*/ 160124 h 1060751"/>
                    <a:gd name="connsiteX75" fmla="*/ 292245 w 1875165"/>
                    <a:gd name="connsiteY75" fmla="*/ 196216 h 1060751"/>
                    <a:gd name="connsiteX76" fmla="*/ 224262 w 1875165"/>
                    <a:gd name="connsiteY76" fmla="*/ 273871 h 1060751"/>
                    <a:gd name="connsiteX77" fmla="*/ 203305 w 1875165"/>
                    <a:gd name="connsiteY77" fmla="*/ 294106 h 1060751"/>
                    <a:gd name="connsiteX78" fmla="*/ 179081 w 1875165"/>
                    <a:gd name="connsiteY78" fmla="*/ 291371 h 1060751"/>
                    <a:gd name="connsiteX79" fmla="*/ 90268 w 1875165"/>
                    <a:gd name="connsiteY79" fmla="*/ 251996 h 1060751"/>
                    <a:gd name="connsiteX80" fmla="*/ 67883 w 1875165"/>
                    <a:gd name="connsiteY80" fmla="*/ 231762 h 1060751"/>
                    <a:gd name="connsiteX81" fmla="*/ 68429 w 1875165"/>
                    <a:gd name="connsiteY81" fmla="*/ 203872 h 1060751"/>
                    <a:gd name="connsiteX82" fmla="*/ 181318 w 1875165"/>
                    <a:gd name="connsiteY82" fmla="*/ 65333 h 1060751"/>
                    <a:gd name="connsiteX83" fmla="*/ 407981 w 1875165"/>
                    <a:gd name="connsiteY83"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875165" h="1060751">
                      <a:moveTo>
                        <a:pt x="1372843" y="0"/>
                      </a:moveTo>
                      <a:cubicBezTo>
                        <a:pt x="1487970" y="875"/>
                        <a:pt x="1590408" y="28970"/>
                        <a:pt x="1680160" y="84284"/>
                      </a:cubicBezTo>
                      <a:cubicBezTo>
                        <a:pt x="1769911" y="139598"/>
                        <a:pt x="1834062" y="216879"/>
                        <a:pt x="1872613" y="316129"/>
                      </a:cubicBezTo>
                      <a:cubicBezTo>
                        <a:pt x="1875224" y="321566"/>
                        <a:pt x="1875832" y="327459"/>
                        <a:pt x="1874437" y="333808"/>
                      </a:cubicBezTo>
                      <a:cubicBezTo>
                        <a:pt x="1873040" y="340157"/>
                        <a:pt x="1867093" y="344956"/>
                        <a:pt x="1856594" y="348206"/>
                      </a:cubicBezTo>
                      <a:lnTo>
                        <a:pt x="1712466" y="384658"/>
                      </a:lnTo>
                      <a:cubicBezTo>
                        <a:pt x="1701850" y="386359"/>
                        <a:pt x="1694327" y="384780"/>
                        <a:pt x="1689896" y="379920"/>
                      </a:cubicBezTo>
                      <a:cubicBezTo>
                        <a:pt x="1685464" y="375059"/>
                        <a:pt x="1682307" y="369835"/>
                        <a:pt x="1680423" y="364245"/>
                      </a:cubicBezTo>
                      <a:cubicBezTo>
                        <a:pt x="1652028" y="308747"/>
                        <a:pt x="1612244" y="264458"/>
                        <a:pt x="1561073" y="231377"/>
                      </a:cubicBezTo>
                      <a:cubicBezTo>
                        <a:pt x="1509900" y="198297"/>
                        <a:pt x="1447157" y="181347"/>
                        <a:pt x="1372843" y="180526"/>
                      </a:cubicBezTo>
                      <a:cubicBezTo>
                        <a:pt x="1273931" y="182926"/>
                        <a:pt x="1193331" y="217130"/>
                        <a:pt x="1131044" y="283139"/>
                      </a:cubicBezTo>
                      <a:cubicBezTo>
                        <a:pt x="1068756" y="349147"/>
                        <a:pt x="1036626" y="432560"/>
                        <a:pt x="1034651" y="533378"/>
                      </a:cubicBezTo>
                      <a:cubicBezTo>
                        <a:pt x="1036473" y="635878"/>
                        <a:pt x="1068543" y="719294"/>
                        <a:pt x="1130861" y="783624"/>
                      </a:cubicBezTo>
                      <a:cubicBezTo>
                        <a:pt x="1193179" y="847955"/>
                        <a:pt x="1274812" y="881127"/>
                        <a:pt x="1375759" y="883139"/>
                      </a:cubicBezTo>
                      <a:cubicBezTo>
                        <a:pt x="1446459" y="882197"/>
                        <a:pt x="1508047" y="864024"/>
                        <a:pt x="1560526" y="828621"/>
                      </a:cubicBezTo>
                      <a:cubicBezTo>
                        <a:pt x="1613004" y="793217"/>
                        <a:pt x="1651998" y="746236"/>
                        <a:pt x="1677508" y="687675"/>
                      </a:cubicBezTo>
                      <a:lnTo>
                        <a:pt x="1397625" y="687675"/>
                      </a:lnTo>
                      <a:cubicBezTo>
                        <a:pt x="1388635" y="687403"/>
                        <a:pt x="1381104" y="684309"/>
                        <a:pt x="1375030" y="678396"/>
                      </a:cubicBezTo>
                      <a:cubicBezTo>
                        <a:pt x="1368956" y="672482"/>
                        <a:pt x="1365798" y="665386"/>
                        <a:pt x="1365555" y="657107"/>
                      </a:cubicBezTo>
                      <a:lnTo>
                        <a:pt x="1365555" y="561056"/>
                      </a:lnTo>
                      <a:cubicBezTo>
                        <a:pt x="1365798" y="552134"/>
                        <a:pt x="1368956" y="544850"/>
                        <a:pt x="1375030" y="539206"/>
                      </a:cubicBezTo>
                      <a:cubicBezTo>
                        <a:pt x="1381104" y="533562"/>
                        <a:pt x="1388635" y="530649"/>
                        <a:pt x="1397625" y="530467"/>
                      </a:cubicBezTo>
                      <a:lnTo>
                        <a:pt x="1836212" y="530467"/>
                      </a:lnTo>
                      <a:cubicBezTo>
                        <a:pt x="1845190" y="530648"/>
                        <a:pt x="1852711" y="533562"/>
                        <a:pt x="1858778" y="539206"/>
                      </a:cubicBezTo>
                      <a:cubicBezTo>
                        <a:pt x="1864844" y="544850"/>
                        <a:pt x="1867999" y="552134"/>
                        <a:pt x="1868241" y="561056"/>
                      </a:cubicBezTo>
                      <a:lnTo>
                        <a:pt x="1868241" y="1008298"/>
                      </a:lnTo>
                      <a:cubicBezTo>
                        <a:pt x="1867999" y="1017282"/>
                        <a:pt x="1864844" y="1024809"/>
                        <a:pt x="1858777" y="1030879"/>
                      </a:cubicBezTo>
                      <a:cubicBezTo>
                        <a:pt x="1852711" y="1036949"/>
                        <a:pt x="1845190" y="1040105"/>
                        <a:pt x="1836212" y="1040348"/>
                      </a:cubicBezTo>
                      <a:lnTo>
                        <a:pt x="1721201" y="1040348"/>
                      </a:lnTo>
                      <a:cubicBezTo>
                        <a:pt x="1712223" y="1040105"/>
                        <a:pt x="1704702" y="1036949"/>
                        <a:pt x="1698635" y="1030879"/>
                      </a:cubicBezTo>
                      <a:cubicBezTo>
                        <a:pt x="1692569" y="1024809"/>
                        <a:pt x="1689415" y="1017282"/>
                        <a:pt x="1689172" y="1008298"/>
                      </a:cubicBezTo>
                      <a:lnTo>
                        <a:pt x="1689172" y="903520"/>
                      </a:lnTo>
                      <a:cubicBezTo>
                        <a:pt x="1656798" y="949561"/>
                        <a:pt x="1612944" y="987049"/>
                        <a:pt x="1557611" y="1015984"/>
                      </a:cubicBezTo>
                      <a:cubicBezTo>
                        <a:pt x="1502277" y="1044918"/>
                        <a:pt x="1432914" y="1059841"/>
                        <a:pt x="1349520" y="1060751"/>
                      </a:cubicBezTo>
                      <a:cubicBezTo>
                        <a:pt x="1249497" y="1059762"/>
                        <a:pt x="1160615" y="1036170"/>
                        <a:pt x="1082872" y="989972"/>
                      </a:cubicBezTo>
                      <a:cubicBezTo>
                        <a:pt x="1005129" y="943774"/>
                        <a:pt x="943907" y="880901"/>
                        <a:pt x="899205" y="801352"/>
                      </a:cubicBezTo>
                      <a:cubicBezTo>
                        <a:pt x="854504" y="721803"/>
                        <a:pt x="831705" y="631508"/>
                        <a:pt x="830808" y="530467"/>
                      </a:cubicBezTo>
                      <a:cubicBezTo>
                        <a:pt x="831858" y="429358"/>
                        <a:pt x="856133" y="339017"/>
                        <a:pt x="903633" y="259443"/>
                      </a:cubicBezTo>
                      <a:cubicBezTo>
                        <a:pt x="951132" y="179868"/>
                        <a:pt x="1015558" y="116981"/>
                        <a:pt x="1096909" y="70781"/>
                      </a:cubicBezTo>
                      <a:cubicBezTo>
                        <a:pt x="1178261" y="24580"/>
                        <a:pt x="1270239" y="987"/>
                        <a:pt x="1372843" y="0"/>
                      </a:cubicBezTo>
                      <a:close/>
                      <a:moveTo>
                        <a:pt x="407981" y="0"/>
                      </a:moveTo>
                      <a:cubicBezTo>
                        <a:pt x="503077" y="1118"/>
                        <a:pt x="580299" y="25448"/>
                        <a:pt x="639648" y="72989"/>
                      </a:cubicBezTo>
                      <a:cubicBezTo>
                        <a:pt x="698997" y="120530"/>
                        <a:pt x="729579" y="184574"/>
                        <a:pt x="731394" y="265121"/>
                      </a:cubicBezTo>
                      <a:cubicBezTo>
                        <a:pt x="730727" y="314826"/>
                        <a:pt x="716775" y="358689"/>
                        <a:pt x="689541" y="396710"/>
                      </a:cubicBezTo>
                      <a:cubicBezTo>
                        <a:pt x="662307" y="434732"/>
                        <a:pt x="625797" y="461810"/>
                        <a:pt x="580010" y="477944"/>
                      </a:cubicBezTo>
                      <a:cubicBezTo>
                        <a:pt x="638133" y="491949"/>
                        <a:pt x="686061" y="520712"/>
                        <a:pt x="723796" y="564231"/>
                      </a:cubicBezTo>
                      <a:cubicBezTo>
                        <a:pt x="761531" y="607750"/>
                        <a:pt x="781066" y="664959"/>
                        <a:pt x="782401" y="735857"/>
                      </a:cubicBezTo>
                      <a:cubicBezTo>
                        <a:pt x="780556" y="834855"/>
                        <a:pt x="744570" y="913421"/>
                        <a:pt x="674443" y="971556"/>
                      </a:cubicBezTo>
                      <a:cubicBezTo>
                        <a:pt x="604316" y="1029690"/>
                        <a:pt x="511117" y="1059422"/>
                        <a:pt x="394845" y="1060751"/>
                      </a:cubicBezTo>
                      <a:cubicBezTo>
                        <a:pt x="276353" y="1059119"/>
                        <a:pt x="181391" y="1028174"/>
                        <a:pt x="109959" y="967915"/>
                      </a:cubicBezTo>
                      <a:cubicBezTo>
                        <a:pt x="38527" y="907656"/>
                        <a:pt x="1874" y="827873"/>
                        <a:pt x="0" y="728566"/>
                      </a:cubicBezTo>
                      <a:lnTo>
                        <a:pt x="0" y="706694"/>
                      </a:lnTo>
                      <a:cubicBezTo>
                        <a:pt x="212" y="699160"/>
                        <a:pt x="3063" y="692720"/>
                        <a:pt x="8553" y="687374"/>
                      </a:cubicBezTo>
                      <a:cubicBezTo>
                        <a:pt x="14043" y="682027"/>
                        <a:pt x="20899" y="679232"/>
                        <a:pt x="29118" y="678989"/>
                      </a:cubicBezTo>
                      <a:lnTo>
                        <a:pt x="161610" y="678989"/>
                      </a:lnTo>
                      <a:cubicBezTo>
                        <a:pt x="170528" y="679232"/>
                        <a:pt x="177807" y="682027"/>
                        <a:pt x="183449" y="687374"/>
                      </a:cubicBezTo>
                      <a:cubicBezTo>
                        <a:pt x="189090" y="692720"/>
                        <a:pt x="192002" y="699160"/>
                        <a:pt x="192184" y="706694"/>
                      </a:cubicBezTo>
                      <a:lnTo>
                        <a:pt x="192184" y="716901"/>
                      </a:lnTo>
                      <a:cubicBezTo>
                        <a:pt x="192458" y="767238"/>
                        <a:pt x="209772" y="809828"/>
                        <a:pt x="244125" y="844671"/>
                      </a:cubicBezTo>
                      <a:cubicBezTo>
                        <a:pt x="278480" y="879515"/>
                        <a:pt x="328234" y="897681"/>
                        <a:pt x="393387" y="899170"/>
                      </a:cubicBezTo>
                      <a:cubicBezTo>
                        <a:pt x="454988" y="897955"/>
                        <a:pt x="502373" y="881794"/>
                        <a:pt x="535543" y="850686"/>
                      </a:cubicBezTo>
                      <a:cubicBezTo>
                        <a:pt x="568712" y="819579"/>
                        <a:pt x="585480" y="780817"/>
                        <a:pt x="585844" y="734399"/>
                      </a:cubicBezTo>
                      <a:cubicBezTo>
                        <a:pt x="585541" y="689682"/>
                        <a:pt x="569381" y="652985"/>
                        <a:pt x="537365" y="624308"/>
                      </a:cubicBezTo>
                      <a:cubicBezTo>
                        <a:pt x="505350" y="595630"/>
                        <a:pt x="459301" y="580806"/>
                        <a:pt x="399219" y="579833"/>
                      </a:cubicBezTo>
                      <a:lnTo>
                        <a:pt x="358395" y="579833"/>
                      </a:lnTo>
                      <a:cubicBezTo>
                        <a:pt x="350103" y="579591"/>
                        <a:pt x="342996" y="576437"/>
                        <a:pt x="337073" y="570372"/>
                      </a:cubicBezTo>
                      <a:cubicBezTo>
                        <a:pt x="331149" y="564307"/>
                        <a:pt x="328051" y="556787"/>
                        <a:pt x="327778" y="547811"/>
                      </a:cubicBezTo>
                      <a:lnTo>
                        <a:pt x="327778" y="461932"/>
                      </a:lnTo>
                      <a:cubicBezTo>
                        <a:pt x="328021" y="452259"/>
                        <a:pt x="331180" y="444314"/>
                        <a:pt x="337255" y="438097"/>
                      </a:cubicBezTo>
                      <a:cubicBezTo>
                        <a:pt x="343330" y="431881"/>
                        <a:pt x="350863" y="428666"/>
                        <a:pt x="359853" y="428454"/>
                      </a:cubicBezTo>
                      <a:lnTo>
                        <a:pt x="390484" y="428454"/>
                      </a:lnTo>
                      <a:cubicBezTo>
                        <a:pt x="436595" y="427816"/>
                        <a:pt x="474140" y="415238"/>
                        <a:pt x="503119" y="390720"/>
                      </a:cubicBezTo>
                      <a:cubicBezTo>
                        <a:pt x="532098" y="366201"/>
                        <a:pt x="547043" y="333571"/>
                        <a:pt x="547954" y="292830"/>
                      </a:cubicBezTo>
                      <a:cubicBezTo>
                        <a:pt x="547468" y="254761"/>
                        <a:pt x="533859" y="223347"/>
                        <a:pt x="507129" y="198586"/>
                      </a:cubicBezTo>
                      <a:cubicBezTo>
                        <a:pt x="480398" y="173825"/>
                        <a:pt x="443461" y="161005"/>
                        <a:pt x="396316" y="160124"/>
                      </a:cubicBezTo>
                      <a:cubicBezTo>
                        <a:pt x="354426" y="161400"/>
                        <a:pt x="319736" y="173431"/>
                        <a:pt x="292245" y="196216"/>
                      </a:cubicBezTo>
                      <a:cubicBezTo>
                        <a:pt x="264755" y="219002"/>
                        <a:pt x="242093" y="244887"/>
                        <a:pt x="224262" y="273871"/>
                      </a:cubicBezTo>
                      <a:cubicBezTo>
                        <a:pt x="217184" y="284717"/>
                        <a:pt x="210198" y="291462"/>
                        <a:pt x="203305" y="294106"/>
                      </a:cubicBezTo>
                      <a:cubicBezTo>
                        <a:pt x="196411" y="296749"/>
                        <a:pt x="188337" y="295837"/>
                        <a:pt x="179081" y="291371"/>
                      </a:cubicBezTo>
                      <a:lnTo>
                        <a:pt x="90268" y="251996"/>
                      </a:lnTo>
                      <a:cubicBezTo>
                        <a:pt x="79258" y="246801"/>
                        <a:pt x="71796" y="240056"/>
                        <a:pt x="67883" y="231762"/>
                      </a:cubicBezTo>
                      <a:cubicBezTo>
                        <a:pt x="63970" y="223468"/>
                        <a:pt x="64153" y="214171"/>
                        <a:pt x="68429" y="203872"/>
                      </a:cubicBezTo>
                      <a:cubicBezTo>
                        <a:pt x="87837" y="152673"/>
                        <a:pt x="125467" y="106494"/>
                        <a:pt x="181318" y="65333"/>
                      </a:cubicBezTo>
                      <a:cubicBezTo>
                        <a:pt x="237169" y="24172"/>
                        <a:pt x="312723" y="2394"/>
                        <a:pt x="4079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grpSp>
        </p:grpSp>
      </p:grpSp>
      <p:grpSp>
        <p:nvGrpSpPr>
          <p:cNvPr id="36" name="组合 35">
            <a:extLst>
              <a:ext uri="{FF2B5EF4-FFF2-40B4-BE49-F238E27FC236}">
                <a16:creationId xmlns:a16="http://schemas.microsoft.com/office/drawing/2014/main" id="{A99484DF-8566-3342-AAF9-FD502B1F2EC6}"/>
              </a:ext>
            </a:extLst>
          </p:cNvPr>
          <p:cNvGrpSpPr/>
          <p:nvPr/>
        </p:nvGrpSpPr>
        <p:grpSpPr>
          <a:xfrm>
            <a:off x="2173339" y="1398454"/>
            <a:ext cx="1666304" cy="4610570"/>
            <a:chOff x="2375611" y="1398454"/>
            <a:chExt cx="1666304" cy="4610570"/>
          </a:xfrm>
        </p:grpSpPr>
        <p:cxnSp>
          <p:nvCxnSpPr>
            <p:cNvPr id="522" name="Straight Connector 521">
              <a:extLst>
                <a:ext uri="{FF2B5EF4-FFF2-40B4-BE49-F238E27FC236}">
                  <a16:creationId xmlns:a16="http://schemas.microsoft.com/office/drawing/2014/main" id="{52012339-E0D3-4D25-BF66-31D51B98FE4B}"/>
                </a:ext>
              </a:extLst>
            </p:cNvPr>
            <p:cNvCxnSpPr>
              <a:cxnSpLocks/>
            </p:cNvCxnSpPr>
            <p:nvPr/>
          </p:nvCxnSpPr>
          <p:spPr>
            <a:xfrm>
              <a:off x="3208763"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D1BC099-C709-411C-AE74-72549F29BC4E}"/>
                </a:ext>
              </a:extLst>
            </p:cNvPr>
            <p:cNvSpPr/>
            <p:nvPr/>
          </p:nvSpPr>
          <p:spPr>
            <a:xfrm>
              <a:off x="2559164" y="1398454"/>
              <a:ext cx="1299198"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高效语音</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服务数十亿人</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10" name="TextBox 70">
              <a:extLst>
                <a:ext uri="{FF2B5EF4-FFF2-40B4-BE49-F238E27FC236}">
                  <a16:creationId xmlns:a16="http://schemas.microsoft.com/office/drawing/2014/main" id="{2CFFE3DC-FC20-4E02-B560-A0CEEE9114B8}"/>
                </a:ext>
              </a:extLst>
            </p:cNvPr>
            <p:cNvSpPr txBox="1"/>
            <p:nvPr/>
          </p:nvSpPr>
          <p:spPr>
            <a:xfrm>
              <a:off x="2375611" y="5098325"/>
              <a:ext cx="1666304" cy="910699"/>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1990s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数字语音</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D-</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AMPS</a:t>
              </a:r>
              <a:r>
                <a:rPr lang="zh-CN" altLang="en-US" sz="1000" dirty="0">
                  <a:solidFill>
                    <a:srgbClr val="445776"/>
                  </a:solidFill>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GSM</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b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I</a:t>
              </a:r>
              <a:r>
                <a:rPr kumimoji="0" lang="en-US" sz="1000" b="0" i="0" u="none" strike="noStrike" kern="1200" cap="none" spc="3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S-</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95</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CDMA</a:t>
              </a:r>
              <a:r>
                <a:rPr lang="zh-CN" altLang="en-US" sz="1000" dirty="0">
                  <a:solidFill>
                    <a:srgbClr val="445776"/>
                  </a:solidFill>
                  <a:latin typeface="Microsoft Sans Serif" panose="020B0604020202020204" pitchFamily="34" charset="0"/>
                  <a:ea typeface="黑体" panose="02010609060101010101" pitchFamily="49" charset="-122"/>
                  <a:cs typeface="Microsoft Sans Serif" panose="020B0604020202020204" pitchFamily="34" charset="0"/>
                </a:rPr>
                <a:t>）</a:t>
              </a:r>
              <a:endPar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356" name="Group 355">
              <a:extLst>
                <a:ext uri="{FF2B5EF4-FFF2-40B4-BE49-F238E27FC236}">
                  <a16:creationId xmlns:a16="http://schemas.microsoft.com/office/drawing/2014/main" id="{522CC7F4-0272-42CE-9181-6DED7E2AC812}"/>
                </a:ext>
              </a:extLst>
            </p:cNvPr>
            <p:cNvGrpSpPr/>
            <p:nvPr/>
          </p:nvGrpSpPr>
          <p:grpSpPr>
            <a:xfrm>
              <a:off x="2625414" y="2889993"/>
              <a:ext cx="1166699" cy="1166692"/>
              <a:chOff x="3367112" y="4110269"/>
              <a:chExt cx="1637399" cy="1637388"/>
            </a:xfrm>
          </p:grpSpPr>
          <p:sp>
            <p:nvSpPr>
              <p:cNvPr id="358" name="Oval 357">
                <a:extLst>
                  <a:ext uri="{FF2B5EF4-FFF2-40B4-BE49-F238E27FC236}">
                    <a16:creationId xmlns:a16="http://schemas.microsoft.com/office/drawing/2014/main" id="{64A2EB7B-DD42-44A5-8C21-FEFF98929AF3}"/>
                  </a:ext>
                </a:extLst>
              </p:cNvPr>
              <p:cNvSpPr/>
              <p:nvPr/>
            </p:nvSpPr>
            <p:spPr bwMode="gray">
              <a:xfrm>
                <a:off x="3367112" y="4110269"/>
                <a:ext cx="1637399" cy="1637388"/>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nvGrpSpPr>
              <p:cNvPr id="360" name="Group 359">
                <a:extLst>
                  <a:ext uri="{FF2B5EF4-FFF2-40B4-BE49-F238E27FC236}">
                    <a16:creationId xmlns:a16="http://schemas.microsoft.com/office/drawing/2014/main" id="{2E5D55F8-95C8-4E2F-8048-5C922D634F9F}"/>
                  </a:ext>
                </a:extLst>
              </p:cNvPr>
              <p:cNvGrpSpPr/>
              <p:nvPr/>
            </p:nvGrpSpPr>
            <p:grpSpPr>
              <a:xfrm>
                <a:off x="3492244" y="4235404"/>
                <a:ext cx="1387124" cy="1387118"/>
                <a:chOff x="3492244" y="4235404"/>
                <a:chExt cx="1387124" cy="1387118"/>
              </a:xfrm>
            </p:grpSpPr>
            <p:sp>
              <p:nvSpPr>
                <p:cNvPr id="361" name="Oval 360">
                  <a:extLst>
                    <a:ext uri="{FF2B5EF4-FFF2-40B4-BE49-F238E27FC236}">
                      <a16:creationId xmlns:a16="http://schemas.microsoft.com/office/drawing/2014/main" id="{290BF7F0-C8F0-406F-ABCA-1C2D7E6C8128}"/>
                    </a:ext>
                  </a:extLst>
                </p:cNvPr>
                <p:cNvSpPr/>
                <p:nvPr/>
              </p:nvSpPr>
              <p:spPr bwMode="gray">
                <a:xfrm>
                  <a:off x="3492244" y="4235404"/>
                  <a:ext cx="1387124" cy="13871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362" name="Freeform: Shape 361">
                  <a:extLst>
                    <a:ext uri="{FF2B5EF4-FFF2-40B4-BE49-F238E27FC236}">
                      <a16:creationId xmlns:a16="http://schemas.microsoft.com/office/drawing/2014/main" id="{41E16E7C-232B-45E6-95D8-255BC85213FD}"/>
                    </a:ext>
                  </a:extLst>
                </p:cNvPr>
                <p:cNvSpPr/>
                <p:nvPr/>
              </p:nvSpPr>
              <p:spPr>
                <a:xfrm>
                  <a:off x="3754441" y="4670082"/>
                  <a:ext cx="881027" cy="508462"/>
                </a:xfrm>
                <a:custGeom>
                  <a:avLst/>
                  <a:gdLst>
                    <a:gd name="connsiteX0" fmla="*/ 1335673 w 1837994"/>
                    <a:gd name="connsiteY0" fmla="*/ 0 h 1060751"/>
                    <a:gd name="connsiteX1" fmla="*/ 1642989 w 1837994"/>
                    <a:gd name="connsiteY1" fmla="*/ 84284 h 1060751"/>
                    <a:gd name="connsiteX2" fmla="*/ 1835442 w 1837994"/>
                    <a:gd name="connsiteY2" fmla="*/ 316129 h 1060751"/>
                    <a:gd name="connsiteX3" fmla="*/ 1837266 w 1837994"/>
                    <a:gd name="connsiteY3" fmla="*/ 333808 h 1060751"/>
                    <a:gd name="connsiteX4" fmla="*/ 1819422 w 1837994"/>
                    <a:gd name="connsiteY4" fmla="*/ 348206 h 1060751"/>
                    <a:gd name="connsiteX5" fmla="*/ 1675295 w 1837994"/>
                    <a:gd name="connsiteY5" fmla="*/ 384658 h 1060751"/>
                    <a:gd name="connsiteX6" fmla="*/ 1652724 w 1837994"/>
                    <a:gd name="connsiteY6" fmla="*/ 379920 h 1060751"/>
                    <a:gd name="connsiteX7" fmla="*/ 1643253 w 1837994"/>
                    <a:gd name="connsiteY7" fmla="*/ 364245 h 1060751"/>
                    <a:gd name="connsiteX8" fmla="*/ 1523902 w 1837994"/>
                    <a:gd name="connsiteY8" fmla="*/ 231377 h 1060751"/>
                    <a:gd name="connsiteX9" fmla="*/ 1335673 w 1837994"/>
                    <a:gd name="connsiteY9" fmla="*/ 180526 h 1060751"/>
                    <a:gd name="connsiteX10" fmla="*/ 1093872 w 1837994"/>
                    <a:gd name="connsiteY10" fmla="*/ 283139 h 1060751"/>
                    <a:gd name="connsiteX11" fmla="*/ 997480 w 1837994"/>
                    <a:gd name="connsiteY11" fmla="*/ 533378 h 1060751"/>
                    <a:gd name="connsiteX12" fmla="*/ 1093691 w 1837994"/>
                    <a:gd name="connsiteY12" fmla="*/ 783624 h 1060751"/>
                    <a:gd name="connsiteX13" fmla="*/ 1338588 w 1837994"/>
                    <a:gd name="connsiteY13" fmla="*/ 883139 h 1060751"/>
                    <a:gd name="connsiteX14" fmla="*/ 1523355 w 1837994"/>
                    <a:gd name="connsiteY14" fmla="*/ 828621 h 1060751"/>
                    <a:gd name="connsiteX15" fmla="*/ 1640337 w 1837994"/>
                    <a:gd name="connsiteY15" fmla="*/ 687675 h 1060751"/>
                    <a:gd name="connsiteX16" fmla="*/ 1360454 w 1837994"/>
                    <a:gd name="connsiteY16" fmla="*/ 687675 h 1060751"/>
                    <a:gd name="connsiteX17" fmla="*/ 1337859 w 1837994"/>
                    <a:gd name="connsiteY17" fmla="*/ 678396 h 1060751"/>
                    <a:gd name="connsiteX18" fmla="*/ 1328384 w 1837994"/>
                    <a:gd name="connsiteY18" fmla="*/ 657107 h 1060751"/>
                    <a:gd name="connsiteX19" fmla="*/ 1328384 w 1837994"/>
                    <a:gd name="connsiteY19" fmla="*/ 561056 h 1060751"/>
                    <a:gd name="connsiteX20" fmla="*/ 1337859 w 1837994"/>
                    <a:gd name="connsiteY20" fmla="*/ 539206 h 1060751"/>
                    <a:gd name="connsiteX21" fmla="*/ 1360454 w 1837994"/>
                    <a:gd name="connsiteY21" fmla="*/ 530467 h 1060751"/>
                    <a:gd name="connsiteX22" fmla="*/ 1799041 w 1837994"/>
                    <a:gd name="connsiteY22" fmla="*/ 530467 h 1060751"/>
                    <a:gd name="connsiteX23" fmla="*/ 1821607 w 1837994"/>
                    <a:gd name="connsiteY23" fmla="*/ 539206 h 1060751"/>
                    <a:gd name="connsiteX24" fmla="*/ 1831071 w 1837994"/>
                    <a:gd name="connsiteY24" fmla="*/ 561056 h 1060751"/>
                    <a:gd name="connsiteX25" fmla="*/ 1831071 w 1837994"/>
                    <a:gd name="connsiteY25" fmla="*/ 1008298 h 1060751"/>
                    <a:gd name="connsiteX26" fmla="*/ 1821607 w 1837994"/>
                    <a:gd name="connsiteY26" fmla="*/ 1030879 h 1060751"/>
                    <a:gd name="connsiteX27" fmla="*/ 1799041 w 1837994"/>
                    <a:gd name="connsiteY27" fmla="*/ 1040348 h 1060751"/>
                    <a:gd name="connsiteX28" fmla="*/ 1684030 w 1837994"/>
                    <a:gd name="connsiteY28" fmla="*/ 1040348 h 1060751"/>
                    <a:gd name="connsiteX29" fmla="*/ 1661465 w 1837994"/>
                    <a:gd name="connsiteY29" fmla="*/ 1030879 h 1060751"/>
                    <a:gd name="connsiteX30" fmla="*/ 1652002 w 1837994"/>
                    <a:gd name="connsiteY30" fmla="*/ 1008298 h 1060751"/>
                    <a:gd name="connsiteX31" fmla="*/ 1652002 w 1837994"/>
                    <a:gd name="connsiteY31" fmla="*/ 903520 h 1060751"/>
                    <a:gd name="connsiteX32" fmla="*/ 1520439 w 1837994"/>
                    <a:gd name="connsiteY32" fmla="*/ 1015984 h 1060751"/>
                    <a:gd name="connsiteX33" fmla="*/ 1312349 w 1837994"/>
                    <a:gd name="connsiteY33" fmla="*/ 1060751 h 1060751"/>
                    <a:gd name="connsiteX34" fmla="*/ 1045701 w 1837994"/>
                    <a:gd name="connsiteY34" fmla="*/ 989972 h 1060751"/>
                    <a:gd name="connsiteX35" fmla="*/ 862035 w 1837994"/>
                    <a:gd name="connsiteY35" fmla="*/ 801352 h 1060751"/>
                    <a:gd name="connsiteX36" fmla="*/ 793637 w 1837994"/>
                    <a:gd name="connsiteY36" fmla="*/ 530467 h 1060751"/>
                    <a:gd name="connsiteX37" fmla="*/ 866461 w 1837994"/>
                    <a:gd name="connsiteY37" fmla="*/ 259443 h 1060751"/>
                    <a:gd name="connsiteX38" fmla="*/ 1059739 w 1837994"/>
                    <a:gd name="connsiteY38" fmla="*/ 70781 h 1060751"/>
                    <a:gd name="connsiteX39" fmla="*/ 1335673 w 1837994"/>
                    <a:gd name="connsiteY39" fmla="*/ 0 h 1060751"/>
                    <a:gd name="connsiteX40" fmla="*/ 374680 w 1837994"/>
                    <a:gd name="connsiteY40" fmla="*/ 0 h 1060751"/>
                    <a:gd name="connsiteX41" fmla="*/ 627239 w 1837994"/>
                    <a:gd name="connsiteY41" fmla="*/ 84095 h 1060751"/>
                    <a:gd name="connsiteX42" fmla="*/ 730085 w 1837994"/>
                    <a:gd name="connsiteY42" fmla="*/ 314638 h 1060751"/>
                    <a:gd name="connsiteX43" fmla="*/ 656902 w 1837994"/>
                    <a:gd name="connsiteY43" fmla="*/ 517258 h 1060751"/>
                    <a:gd name="connsiteX44" fmla="*/ 467840 w 1837994"/>
                    <a:gd name="connsiteY44" fmla="*/ 711133 h 1060751"/>
                    <a:gd name="connsiteX45" fmla="*/ 279891 w 1837994"/>
                    <a:gd name="connsiteY45" fmla="*/ 872938 h 1060751"/>
                    <a:gd name="connsiteX46" fmla="*/ 715525 w 1837994"/>
                    <a:gd name="connsiteY46" fmla="*/ 872938 h 1060751"/>
                    <a:gd name="connsiteX47" fmla="*/ 737377 w 1837994"/>
                    <a:gd name="connsiteY47" fmla="*/ 882218 h 1060751"/>
                    <a:gd name="connsiteX48" fmla="*/ 746116 w 1837994"/>
                    <a:gd name="connsiteY48" fmla="*/ 903508 h 1060751"/>
                    <a:gd name="connsiteX49" fmla="*/ 746116 w 1837994"/>
                    <a:gd name="connsiteY49" fmla="*/ 1009777 h 1060751"/>
                    <a:gd name="connsiteX50" fmla="*/ 737377 w 1837994"/>
                    <a:gd name="connsiteY50" fmla="*/ 1031068 h 1060751"/>
                    <a:gd name="connsiteX51" fmla="*/ 715525 w 1837994"/>
                    <a:gd name="connsiteY51" fmla="*/ 1040348 h 1060751"/>
                    <a:gd name="connsiteX52" fmla="*/ 52604 w 1837994"/>
                    <a:gd name="connsiteY52" fmla="*/ 1040348 h 1060751"/>
                    <a:gd name="connsiteX53" fmla="*/ 31296 w 1837994"/>
                    <a:gd name="connsiteY53" fmla="*/ 1031068 h 1060751"/>
                    <a:gd name="connsiteX54" fmla="*/ 22007 w 1837994"/>
                    <a:gd name="connsiteY54" fmla="*/ 1009777 h 1060751"/>
                    <a:gd name="connsiteX55" fmla="*/ 22007 w 1837994"/>
                    <a:gd name="connsiteY55" fmla="*/ 920977 h 1060751"/>
                    <a:gd name="connsiteX56" fmla="*/ 31113 w 1837994"/>
                    <a:gd name="connsiteY56" fmla="*/ 885856 h 1060751"/>
                    <a:gd name="connsiteX57" fmla="*/ 46776 w 1837994"/>
                    <a:gd name="connsiteY57" fmla="*/ 867107 h 1060751"/>
                    <a:gd name="connsiteX58" fmla="*/ 335332 w 1837994"/>
                    <a:gd name="connsiteY58" fmla="*/ 610551 h 1060751"/>
                    <a:gd name="connsiteX59" fmla="*/ 482887 w 1837994"/>
                    <a:gd name="connsiteY59" fmla="*/ 461683 h 1060751"/>
                    <a:gd name="connsiteX60" fmla="*/ 536443 w 1837994"/>
                    <a:gd name="connsiteY60" fmla="*/ 324842 h 1060751"/>
                    <a:gd name="connsiteX61" fmla="*/ 487259 w 1837994"/>
                    <a:gd name="connsiteY61" fmla="*/ 212234 h 1060751"/>
                    <a:gd name="connsiteX62" fmla="*/ 370308 w 1837994"/>
                    <a:gd name="connsiteY62" fmla="*/ 171782 h 1060751"/>
                    <a:gd name="connsiteX63" fmla="*/ 244250 w 1837994"/>
                    <a:gd name="connsiteY63" fmla="*/ 220798 h 1060751"/>
                    <a:gd name="connsiteX64" fmla="*/ 179399 w 1837994"/>
                    <a:gd name="connsiteY64" fmla="*/ 323384 h 1060751"/>
                    <a:gd name="connsiteX65" fmla="*/ 156810 w 1837994"/>
                    <a:gd name="connsiteY65" fmla="*/ 355635 h 1060751"/>
                    <a:gd name="connsiteX66" fmla="*/ 121106 w 1837994"/>
                    <a:gd name="connsiteY66" fmla="*/ 358369 h 1060751"/>
                    <a:gd name="connsiteX67" fmla="*/ 26380 w 1837994"/>
                    <a:gd name="connsiteY67" fmla="*/ 330672 h 1060751"/>
                    <a:gd name="connsiteX68" fmla="*/ 4155 w 1837994"/>
                    <a:gd name="connsiteY68" fmla="*/ 313362 h 1060751"/>
                    <a:gd name="connsiteX69" fmla="*/ 1605 w 1837994"/>
                    <a:gd name="connsiteY69" fmla="*/ 284026 h 1060751"/>
                    <a:gd name="connsiteX70" fmla="*/ 67562 w 1837994"/>
                    <a:gd name="connsiteY70" fmla="*/ 144975 h 1060751"/>
                    <a:gd name="connsiteX71" fmla="*/ 193108 w 1837994"/>
                    <a:gd name="connsiteY71" fmla="*/ 40929 h 1060751"/>
                    <a:gd name="connsiteX72" fmla="*/ 374680 w 1837994"/>
                    <a:gd name="connsiteY72"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37994" h="1060751">
                      <a:moveTo>
                        <a:pt x="1335673" y="0"/>
                      </a:moveTo>
                      <a:cubicBezTo>
                        <a:pt x="1450799" y="875"/>
                        <a:pt x="1553237" y="28970"/>
                        <a:pt x="1642989" y="84284"/>
                      </a:cubicBezTo>
                      <a:cubicBezTo>
                        <a:pt x="1732740" y="139598"/>
                        <a:pt x="1796892" y="216879"/>
                        <a:pt x="1835442" y="316129"/>
                      </a:cubicBezTo>
                      <a:cubicBezTo>
                        <a:pt x="1838053" y="321566"/>
                        <a:pt x="1838661" y="327459"/>
                        <a:pt x="1837266" y="333808"/>
                      </a:cubicBezTo>
                      <a:cubicBezTo>
                        <a:pt x="1835870" y="340157"/>
                        <a:pt x="1829922" y="344956"/>
                        <a:pt x="1819422" y="348206"/>
                      </a:cubicBezTo>
                      <a:lnTo>
                        <a:pt x="1675295" y="384658"/>
                      </a:lnTo>
                      <a:cubicBezTo>
                        <a:pt x="1664680" y="386359"/>
                        <a:pt x="1657156" y="384780"/>
                        <a:pt x="1652724" y="379920"/>
                      </a:cubicBezTo>
                      <a:cubicBezTo>
                        <a:pt x="1648293" y="375059"/>
                        <a:pt x="1645137" y="369835"/>
                        <a:pt x="1643253" y="364245"/>
                      </a:cubicBezTo>
                      <a:cubicBezTo>
                        <a:pt x="1614858" y="308747"/>
                        <a:pt x="1575074" y="264458"/>
                        <a:pt x="1523902" y="231377"/>
                      </a:cubicBezTo>
                      <a:cubicBezTo>
                        <a:pt x="1472730" y="198297"/>
                        <a:pt x="1409986" y="181347"/>
                        <a:pt x="1335673" y="180526"/>
                      </a:cubicBezTo>
                      <a:cubicBezTo>
                        <a:pt x="1236760" y="182926"/>
                        <a:pt x="1156160" y="217130"/>
                        <a:pt x="1093872" y="283139"/>
                      </a:cubicBezTo>
                      <a:cubicBezTo>
                        <a:pt x="1031585" y="349147"/>
                        <a:pt x="999454" y="432560"/>
                        <a:pt x="997480" y="533378"/>
                      </a:cubicBezTo>
                      <a:cubicBezTo>
                        <a:pt x="999303" y="635878"/>
                        <a:pt x="1031373" y="719294"/>
                        <a:pt x="1093691" y="783624"/>
                      </a:cubicBezTo>
                      <a:cubicBezTo>
                        <a:pt x="1156008" y="847955"/>
                        <a:pt x="1237641" y="881127"/>
                        <a:pt x="1338588" y="883139"/>
                      </a:cubicBezTo>
                      <a:cubicBezTo>
                        <a:pt x="1409288" y="882197"/>
                        <a:pt x="1470877" y="864024"/>
                        <a:pt x="1523355" y="828621"/>
                      </a:cubicBezTo>
                      <a:cubicBezTo>
                        <a:pt x="1575833" y="793217"/>
                        <a:pt x="1614827" y="746236"/>
                        <a:pt x="1640337" y="687675"/>
                      </a:cubicBezTo>
                      <a:lnTo>
                        <a:pt x="1360454" y="687675"/>
                      </a:lnTo>
                      <a:cubicBezTo>
                        <a:pt x="1351465" y="687403"/>
                        <a:pt x="1343933" y="684309"/>
                        <a:pt x="1337859" y="678396"/>
                      </a:cubicBezTo>
                      <a:cubicBezTo>
                        <a:pt x="1331786" y="672482"/>
                        <a:pt x="1328627" y="665386"/>
                        <a:pt x="1328384" y="657107"/>
                      </a:cubicBezTo>
                      <a:lnTo>
                        <a:pt x="1328384" y="561056"/>
                      </a:lnTo>
                      <a:cubicBezTo>
                        <a:pt x="1328627" y="552134"/>
                        <a:pt x="1331786" y="544850"/>
                        <a:pt x="1337859" y="539206"/>
                      </a:cubicBezTo>
                      <a:cubicBezTo>
                        <a:pt x="1343933" y="533562"/>
                        <a:pt x="1351465" y="530649"/>
                        <a:pt x="1360454" y="530467"/>
                      </a:cubicBezTo>
                      <a:lnTo>
                        <a:pt x="1799041" y="530467"/>
                      </a:lnTo>
                      <a:cubicBezTo>
                        <a:pt x="1808018" y="530648"/>
                        <a:pt x="1815540" y="533562"/>
                        <a:pt x="1821607" y="539206"/>
                      </a:cubicBezTo>
                      <a:cubicBezTo>
                        <a:pt x="1827673" y="544850"/>
                        <a:pt x="1830828" y="552134"/>
                        <a:pt x="1831071" y="561056"/>
                      </a:cubicBezTo>
                      <a:lnTo>
                        <a:pt x="1831071" y="1008298"/>
                      </a:lnTo>
                      <a:cubicBezTo>
                        <a:pt x="1830828" y="1017282"/>
                        <a:pt x="1827673" y="1024809"/>
                        <a:pt x="1821607" y="1030879"/>
                      </a:cubicBezTo>
                      <a:cubicBezTo>
                        <a:pt x="1815540" y="1036949"/>
                        <a:pt x="1808018" y="1040105"/>
                        <a:pt x="1799041" y="1040348"/>
                      </a:cubicBezTo>
                      <a:lnTo>
                        <a:pt x="1684030" y="1040348"/>
                      </a:lnTo>
                      <a:cubicBezTo>
                        <a:pt x="1675052" y="1040105"/>
                        <a:pt x="1667531" y="1036949"/>
                        <a:pt x="1661465" y="1030879"/>
                      </a:cubicBezTo>
                      <a:cubicBezTo>
                        <a:pt x="1655398" y="1024809"/>
                        <a:pt x="1652245" y="1017282"/>
                        <a:pt x="1652002" y="1008298"/>
                      </a:cubicBezTo>
                      <a:lnTo>
                        <a:pt x="1652002" y="903520"/>
                      </a:lnTo>
                      <a:cubicBezTo>
                        <a:pt x="1619626" y="949561"/>
                        <a:pt x="1575773" y="987049"/>
                        <a:pt x="1520439" y="1015984"/>
                      </a:cubicBezTo>
                      <a:cubicBezTo>
                        <a:pt x="1465107" y="1044918"/>
                        <a:pt x="1395743" y="1059841"/>
                        <a:pt x="1312349" y="1060751"/>
                      </a:cubicBezTo>
                      <a:cubicBezTo>
                        <a:pt x="1212327" y="1059762"/>
                        <a:pt x="1123444" y="1036170"/>
                        <a:pt x="1045701" y="989972"/>
                      </a:cubicBezTo>
                      <a:cubicBezTo>
                        <a:pt x="967958" y="943774"/>
                        <a:pt x="906736" y="880901"/>
                        <a:pt x="862035" y="801352"/>
                      </a:cubicBezTo>
                      <a:cubicBezTo>
                        <a:pt x="817333" y="721803"/>
                        <a:pt x="794534" y="631508"/>
                        <a:pt x="793637" y="530467"/>
                      </a:cubicBezTo>
                      <a:cubicBezTo>
                        <a:pt x="794687" y="429358"/>
                        <a:pt x="818962" y="339017"/>
                        <a:pt x="866461" y="259443"/>
                      </a:cubicBezTo>
                      <a:cubicBezTo>
                        <a:pt x="913961" y="179868"/>
                        <a:pt x="978387" y="116981"/>
                        <a:pt x="1059739" y="70781"/>
                      </a:cubicBezTo>
                      <a:cubicBezTo>
                        <a:pt x="1141090" y="24580"/>
                        <a:pt x="1233068" y="987"/>
                        <a:pt x="1335673" y="0"/>
                      </a:cubicBezTo>
                      <a:close/>
                      <a:moveTo>
                        <a:pt x="374680" y="0"/>
                      </a:moveTo>
                      <a:cubicBezTo>
                        <a:pt x="476822" y="906"/>
                        <a:pt x="561008" y="28938"/>
                        <a:pt x="627239" y="84095"/>
                      </a:cubicBezTo>
                      <a:cubicBezTo>
                        <a:pt x="693471" y="139252"/>
                        <a:pt x="727753" y="216100"/>
                        <a:pt x="730085" y="314638"/>
                      </a:cubicBezTo>
                      <a:cubicBezTo>
                        <a:pt x="728815" y="386004"/>
                        <a:pt x="704420" y="453545"/>
                        <a:pt x="656902" y="517258"/>
                      </a:cubicBezTo>
                      <a:cubicBezTo>
                        <a:pt x="609383" y="580972"/>
                        <a:pt x="546362" y="645597"/>
                        <a:pt x="467840" y="711133"/>
                      </a:cubicBezTo>
                      <a:lnTo>
                        <a:pt x="279891" y="872938"/>
                      </a:lnTo>
                      <a:lnTo>
                        <a:pt x="715525" y="872938"/>
                      </a:lnTo>
                      <a:cubicBezTo>
                        <a:pt x="724448" y="873211"/>
                        <a:pt x="731732" y="876304"/>
                        <a:pt x="737377" y="882218"/>
                      </a:cubicBezTo>
                      <a:cubicBezTo>
                        <a:pt x="743021" y="888132"/>
                        <a:pt x="745934" y="895228"/>
                        <a:pt x="746116" y="903508"/>
                      </a:cubicBezTo>
                      <a:lnTo>
                        <a:pt x="746116" y="1009777"/>
                      </a:lnTo>
                      <a:cubicBezTo>
                        <a:pt x="745934" y="1018057"/>
                        <a:pt x="743021" y="1025154"/>
                        <a:pt x="737377" y="1031068"/>
                      </a:cubicBezTo>
                      <a:cubicBezTo>
                        <a:pt x="731732" y="1036982"/>
                        <a:pt x="724448" y="1040075"/>
                        <a:pt x="715525" y="1040348"/>
                      </a:cubicBezTo>
                      <a:lnTo>
                        <a:pt x="52604" y="1040348"/>
                      </a:lnTo>
                      <a:cubicBezTo>
                        <a:pt x="44317" y="1040075"/>
                        <a:pt x="37215" y="1036982"/>
                        <a:pt x="31296" y="1031068"/>
                      </a:cubicBezTo>
                      <a:cubicBezTo>
                        <a:pt x="25377" y="1025154"/>
                        <a:pt x="22281" y="1018057"/>
                        <a:pt x="22007" y="1009777"/>
                      </a:cubicBezTo>
                      <a:lnTo>
                        <a:pt x="22007" y="920977"/>
                      </a:lnTo>
                      <a:cubicBezTo>
                        <a:pt x="22493" y="906450"/>
                        <a:pt x="25528" y="894743"/>
                        <a:pt x="31113" y="885856"/>
                      </a:cubicBezTo>
                      <a:cubicBezTo>
                        <a:pt x="36699" y="876969"/>
                        <a:pt x="41919" y="870720"/>
                        <a:pt x="46776" y="867107"/>
                      </a:cubicBezTo>
                      <a:lnTo>
                        <a:pt x="335332" y="610551"/>
                      </a:lnTo>
                      <a:cubicBezTo>
                        <a:pt x="398544" y="556100"/>
                        <a:pt x="447729" y="506477"/>
                        <a:pt x="482887" y="461683"/>
                      </a:cubicBezTo>
                      <a:cubicBezTo>
                        <a:pt x="518045" y="416889"/>
                        <a:pt x="535897" y="371275"/>
                        <a:pt x="536443" y="324842"/>
                      </a:cubicBezTo>
                      <a:cubicBezTo>
                        <a:pt x="535168" y="276373"/>
                        <a:pt x="518773" y="238837"/>
                        <a:pt x="487259" y="212234"/>
                      </a:cubicBezTo>
                      <a:cubicBezTo>
                        <a:pt x="455744" y="185631"/>
                        <a:pt x="416760" y="172147"/>
                        <a:pt x="370308" y="171782"/>
                      </a:cubicBezTo>
                      <a:cubicBezTo>
                        <a:pt x="316266" y="173635"/>
                        <a:pt x="274246" y="189973"/>
                        <a:pt x="244250" y="220798"/>
                      </a:cubicBezTo>
                      <a:cubicBezTo>
                        <a:pt x="214253" y="251622"/>
                        <a:pt x="192636" y="285818"/>
                        <a:pt x="179399" y="323384"/>
                      </a:cubicBezTo>
                      <a:cubicBezTo>
                        <a:pt x="173691" y="338781"/>
                        <a:pt x="166161" y="349531"/>
                        <a:pt x="156810" y="355635"/>
                      </a:cubicBezTo>
                      <a:cubicBezTo>
                        <a:pt x="147459" y="361740"/>
                        <a:pt x="135557" y="362651"/>
                        <a:pt x="121106" y="358369"/>
                      </a:cubicBezTo>
                      <a:lnTo>
                        <a:pt x="26380" y="330672"/>
                      </a:lnTo>
                      <a:cubicBezTo>
                        <a:pt x="16057" y="327544"/>
                        <a:pt x="8649" y="321774"/>
                        <a:pt x="4155" y="313362"/>
                      </a:cubicBezTo>
                      <a:cubicBezTo>
                        <a:pt x="-338" y="304950"/>
                        <a:pt x="-1188" y="295171"/>
                        <a:pt x="1605" y="284026"/>
                      </a:cubicBezTo>
                      <a:cubicBezTo>
                        <a:pt x="13363" y="234184"/>
                        <a:pt x="35348" y="187834"/>
                        <a:pt x="67562" y="144975"/>
                      </a:cubicBezTo>
                      <a:cubicBezTo>
                        <a:pt x="99776" y="102116"/>
                        <a:pt x="141625" y="67434"/>
                        <a:pt x="193108" y="40929"/>
                      </a:cubicBezTo>
                      <a:cubicBezTo>
                        <a:pt x="244591" y="14424"/>
                        <a:pt x="305115" y="781"/>
                        <a:pt x="374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grpSp>
        </p:grpSp>
      </p:grpSp>
      <p:grpSp>
        <p:nvGrpSpPr>
          <p:cNvPr id="35" name="组合 34">
            <a:extLst>
              <a:ext uri="{FF2B5EF4-FFF2-40B4-BE49-F238E27FC236}">
                <a16:creationId xmlns:a16="http://schemas.microsoft.com/office/drawing/2014/main" id="{4C73F23B-DDE1-916A-97F4-530315008B2D}"/>
              </a:ext>
            </a:extLst>
          </p:cNvPr>
          <p:cNvGrpSpPr/>
          <p:nvPr/>
        </p:nvGrpSpPr>
        <p:grpSpPr>
          <a:xfrm>
            <a:off x="371243" y="1398454"/>
            <a:ext cx="1668230" cy="4610570"/>
            <a:chOff x="373415" y="1398454"/>
            <a:chExt cx="1668230" cy="4610570"/>
          </a:xfrm>
        </p:grpSpPr>
        <p:cxnSp>
          <p:nvCxnSpPr>
            <p:cNvPr id="521" name="Straight Connector 520">
              <a:extLst>
                <a:ext uri="{FF2B5EF4-FFF2-40B4-BE49-F238E27FC236}">
                  <a16:creationId xmlns:a16="http://schemas.microsoft.com/office/drawing/2014/main" id="{3E0C3235-09F1-4DAD-A465-63D988214AF7}"/>
                </a:ext>
              </a:extLst>
            </p:cNvPr>
            <p:cNvCxnSpPr>
              <a:cxnSpLocks/>
            </p:cNvCxnSpPr>
            <p:nvPr/>
          </p:nvCxnSpPr>
          <p:spPr>
            <a:xfrm>
              <a:off x="1207530"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92C8F5D-470E-4CA8-B123-BB32459F83F0}"/>
                </a:ext>
              </a:extLst>
            </p:cNvPr>
            <p:cNvSpPr/>
            <p:nvPr/>
          </p:nvSpPr>
          <p:spPr>
            <a:xfrm>
              <a:off x="557931" y="1398454"/>
              <a:ext cx="1299198"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移动</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语音通信</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12" name="TextBox 70">
              <a:extLst>
                <a:ext uri="{FF2B5EF4-FFF2-40B4-BE49-F238E27FC236}">
                  <a16:creationId xmlns:a16="http://schemas.microsoft.com/office/drawing/2014/main" id="{D16365A4-BF3C-4B35-8DC9-BBCD391B8386}"/>
                </a:ext>
              </a:extLst>
            </p:cNvPr>
            <p:cNvSpPr txBox="1"/>
            <p:nvPr/>
          </p:nvSpPr>
          <p:spPr>
            <a:xfrm>
              <a:off x="373415" y="5098325"/>
              <a:ext cx="1668230" cy="910699"/>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1980s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模拟语音</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AMPS</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NMT</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b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TACS </a:t>
              </a:r>
            </a:p>
          </p:txBody>
        </p:sp>
        <p:grpSp>
          <p:nvGrpSpPr>
            <p:cNvPr id="363" name="Group 362">
              <a:extLst>
                <a:ext uri="{FF2B5EF4-FFF2-40B4-BE49-F238E27FC236}">
                  <a16:creationId xmlns:a16="http://schemas.microsoft.com/office/drawing/2014/main" id="{B230D515-53E8-4170-A8A1-32D4F89E4B77}"/>
                </a:ext>
              </a:extLst>
            </p:cNvPr>
            <p:cNvGrpSpPr/>
            <p:nvPr/>
          </p:nvGrpSpPr>
          <p:grpSpPr>
            <a:xfrm>
              <a:off x="624180" y="2889993"/>
              <a:ext cx="1166700" cy="1166692"/>
              <a:chOff x="1456923" y="4110269"/>
              <a:chExt cx="1637399" cy="1637388"/>
            </a:xfrm>
          </p:grpSpPr>
          <p:sp>
            <p:nvSpPr>
              <p:cNvPr id="365" name="Oval 364">
                <a:extLst>
                  <a:ext uri="{FF2B5EF4-FFF2-40B4-BE49-F238E27FC236}">
                    <a16:creationId xmlns:a16="http://schemas.microsoft.com/office/drawing/2014/main" id="{E42107A2-A810-4A6A-8B81-2857C3D5C050}"/>
                  </a:ext>
                </a:extLst>
              </p:cNvPr>
              <p:cNvSpPr/>
              <p:nvPr/>
            </p:nvSpPr>
            <p:spPr bwMode="gray">
              <a:xfrm>
                <a:off x="1456923" y="4110269"/>
                <a:ext cx="1637399" cy="1637388"/>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nvGrpSpPr>
              <p:cNvPr id="368" name="Group 367">
                <a:extLst>
                  <a:ext uri="{FF2B5EF4-FFF2-40B4-BE49-F238E27FC236}">
                    <a16:creationId xmlns:a16="http://schemas.microsoft.com/office/drawing/2014/main" id="{824F2B7A-1B35-4F6F-9D2F-AB9F842137F7}"/>
                  </a:ext>
                </a:extLst>
              </p:cNvPr>
              <p:cNvGrpSpPr/>
              <p:nvPr/>
            </p:nvGrpSpPr>
            <p:grpSpPr>
              <a:xfrm>
                <a:off x="1582055" y="4235404"/>
                <a:ext cx="1387124" cy="1387118"/>
                <a:chOff x="1582055" y="4235404"/>
                <a:chExt cx="1387124" cy="1387118"/>
              </a:xfrm>
            </p:grpSpPr>
            <p:sp>
              <p:nvSpPr>
                <p:cNvPr id="369" name="Oval 368">
                  <a:extLst>
                    <a:ext uri="{FF2B5EF4-FFF2-40B4-BE49-F238E27FC236}">
                      <a16:creationId xmlns:a16="http://schemas.microsoft.com/office/drawing/2014/main" id="{3AB6DE9B-AB9D-402E-86BE-53A15314418D}"/>
                    </a:ext>
                  </a:extLst>
                </p:cNvPr>
                <p:cNvSpPr/>
                <p:nvPr/>
              </p:nvSpPr>
              <p:spPr bwMode="gray">
                <a:xfrm>
                  <a:off x="1582055" y="4235404"/>
                  <a:ext cx="1387124" cy="13871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370" name="Freeform: Shape 369">
                  <a:extLst>
                    <a:ext uri="{FF2B5EF4-FFF2-40B4-BE49-F238E27FC236}">
                      <a16:creationId xmlns:a16="http://schemas.microsoft.com/office/drawing/2014/main" id="{0F90598C-8152-407A-825F-CDE76DA89C92}"/>
                    </a:ext>
                  </a:extLst>
                </p:cNvPr>
                <p:cNvSpPr/>
                <p:nvPr/>
              </p:nvSpPr>
              <p:spPr>
                <a:xfrm>
                  <a:off x="1913307" y="4670082"/>
                  <a:ext cx="728839" cy="508462"/>
                </a:xfrm>
                <a:custGeom>
                  <a:avLst/>
                  <a:gdLst>
                    <a:gd name="connsiteX0" fmla="*/ 241838 w 1520502"/>
                    <a:gd name="connsiteY0" fmla="*/ 20403 h 1060751"/>
                    <a:gd name="connsiteX1" fmla="*/ 319000 w 1520502"/>
                    <a:gd name="connsiteY1" fmla="*/ 20403 h 1060751"/>
                    <a:gd name="connsiteX2" fmla="*/ 340840 w 1520502"/>
                    <a:gd name="connsiteY2" fmla="*/ 29147 h 1060751"/>
                    <a:gd name="connsiteX3" fmla="*/ 349576 w 1520502"/>
                    <a:gd name="connsiteY3" fmla="*/ 51007 h 1060751"/>
                    <a:gd name="connsiteX4" fmla="*/ 349576 w 1520502"/>
                    <a:gd name="connsiteY4" fmla="*/ 1008287 h 1060751"/>
                    <a:gd name="connsiteX5" fmla="*/ 340112 w 1520502"/>
                    <a:gd name="connsiteY5" fmla="*/ 1030876 h 1060751"/>
                    <a:gd name="connsiteX6" fmla="*/ 317544 w 1520502"/>
                    <a:gd name="connsiteY6" fmla="*/ 1040348 h 1060751"/>
                    <a:gd name="connsiteX7" fmla="*/ 192337 w 1520502"/>
                    <a:gd name="connsiteY7" fmla="*/ 1040348 h 1060751"/>
                    <a:gd name="connsiteX8" fmla="*/ 170498 w 1520502"/>
                    <a:gd name="connsiteY8" fmla="*/ 1030876 h 1060751"/>
                    <a:gd name="connsiteX9" fmla="*/ 161763 w 1520502"/>
                    <a:gd name="connsiteY9" fmla="*/ 1008287 h 1060751"/>
                    <a:gd name="connsiteX10" fmla="*/ 161763 w 1520502"/>
                    <a:gd name="connsiteY10" fmla="*/ 302942 h 1060751"/>
                    <a:gd name="connsiteX11" fmla="*/ 30604 w 1520502"/>
                    <a:gd name="connsiteY11" fmla="*/ 302942 h 1060751"/>
                    <a:gd name="connsiteX12" fmla="*/ 9290 w 1520502"/>
                    <a:gd name="connsiteY12" fmla="*/ 294936 h 1060751"/>
                    <a:gd name="connsiteX13" fmla="*/ 0 w 1520502"/>
                    <a:gd name="connsiteY13" fmla="*/ 273828 h 1060751"/>
                    <a:gd name="connsiteX14" fmla="*/ 0 w 1520502"/>
                    <a:gd name="connsiteY14" fmla="*/ 177755 h 1060751"/>
                    <a:gd name="connsiteX15" fmla="*/ 8926 w 1520502"/>
                    <a:gd name="connsiteY15" fmla="*/ 152281 h 1060751"/>
                    <a:gd name="connsiteX16" fmla="*/ 32061 w 1520502"/>
                    <a:gd name="connsiteY16" fmla="*/ 144275 h 1060751"/>
                    <a:gd name="connsiteX17" fmla="*/ 52464 w 1520502"/>
                    <a:gd name="connsiteY17" fmla="*/ 144275 h 1060751"/>
                    <a:gd name="connsiteX18" fmla="*/ 142627 w 1520502"/>
                    <a:gd name="connsiteY18" fmla="*/ 119865 h 1060751"/>
                    <a:gd name="connsiteX19" fmla="*/ 196705 w 1520502"/>
                    <a:gd name="connsiteY19" fmla="*/ 49549 h 1060751"/>
                    <a:gd name="connsiteX20" fmla="*/ 216541 w 1520502"/>
                    <a:gd name="connsiteY20" fmla="*/ 26232 h 1060751"/>
                    <a:gd name="connsiteX21" fmla="*/ 241838 w 1520502"/>
                    <a:gd name="connsiteY21" fmla="*/ 20403 h 1060751"/>
                    <a:gd name="connsiteX22" fmla="*/ 1018181 w 1520502"/>
                    <a:gd name="connsiteY22" fmla="*/ 0 h 1060751"/>
                    <a:gd name="connsiteX23" fmla="*/ 1325497 w 1520502"/>
                    <a:gd name="connsiteY23" fmla="*/ 84284 h 1060751"/>
                    <a:gd name="connsiteX24" fmla="*/ 1517951 w 1520502"/>
                    <a:gd name="connsiteY24" fmla="*/ 316129 h 1060751"/>
                    <a:gd name="connsiteX25" fmla="*/ 1519774 w 1520502"/>
                    <a:gd name="connsiteY25" fmla="*/ 333808 h 1060751"/>
                    <a:gd name="connsiteX26" fmla="*/ 1501931 w 1520502"/>
                    <a:gd name="connsiteY26" fmla="*/ 348206 h 1060751"/>
                    <a:gd name="connsiteX27" fmla="*/ 1357803 w 1520502"/>
                    <a:gd name="connsiteY27" fmla="*/ 384658 h 1060751"/>
                    <a:gd name="connsiteX28" fmla="*/ 1335233 w 1520502"/>
                    <a:gd name="connsiteY28" fmla="*/ 379920 h 1060751"/>
                    <a:gd name="connsiteX29" fmla="*/ 1325761 w 1520502"/>
                    <a:gd name="connsiteY29" fmla="*/ 364245 h 1060751"/>
                    <a:gd name="connsiteX30" fmla="*/ 1206409 w 1520502"/>
                    <a:gd name="connsiteY30" fmla="*/ 231377 h 1060751"/>
                    <a:gd name="connsiteX31" fmla="*/ 1018181 w 1520502"/>
                    <a:gd name="connsiteY31" fmla="*/ 180526 h 1060751"/>
                    <a:gd name="connsiteX32" fmla="*/ 776380 w 1520502"/>
                    <a:gd name="connsiteY32" fmla="*/ 283139 h 1060751"/>
                    <a:gd name="connsiteX33" fmla="*/ 679988 w 1520502"/>
                    <a:gd name="connsiteY33" fmla="*/ 533378 h 1060751"/>
                    <a:gd name="connsiteX34" fmla="*/ 776198 w 1520502"/>
                    <a:gd name="connsiteY34" fmla="*/ 783624 h 1060751"/>
                    <a:gd name="connsiteX35" fmla="*/ 1021096 w 1520502"/>
                    <a:gd name="connsiteY35" fmla="*/ 883139 h 1060751"/>
                    <a:gd name="connsiteX36" fmla="*/ 1205863 w 1520502"/>
                    <a:gd name="connsiteY36" fmla="*/ 828621 h 1060751"/>
                    <a:gd name="connsiteX37" fmla="*/ 1322845 w 1520502"/>
                    <a:gd name="connsiteY37" fmla="*/ 687675 h 1060751"/>
                    <a:gd name="connsiteX38" fmla="*/ 1042962 w 1520502"/>
                    <a:gd name="connsiteY38" fmla="*/ 687675 h 1060751"/>
                    <a:gd name="connsiteX39" fmla="*/ 1020367 w 1520502"/>
                    <a:gd name="connsiteY39" fmla="*/ 678396 h 1060751"/>
                    <a:gd name="connsiteX40" fmla="*/ 1010892 w 1520502"/>
                    <a:gd name="connsiteY40" fmla="*/ 657107 h 1060751"/>
                    <a:gd name="connsiteX41" fmla="*/ 1010892 w 1520502"/>
                    <a:gd name="connsiteY41" fmla="*/ 561056 h 1060751"/>
                    <a:gd name="connsiteX42" fmla="*/ 1020367 w 1520502"/>
                    <a:gd name="connsiteY42" fmla="*/ 539206 h 1060751"/>
                    <a:gd name="connsiteX43" fmla="*/ 1042962 w 1520502"/>
                    <a:gd name="connsiteY43" fmla="*/ 530467 h 1060751"/>
                    <a:gd name="connsiteX44" fmla="*/ 1481549 w 1520502"/>
                    <a:gd name="connsiteY44" fmla="*/ 530467 h 1060751"/>
                    <a:gd name="connsiteX45" fmla="*/ 1504115 w 1520502"/>
                    <a:gd name="connsiteY45" fmla="*/ 539206 h 1060751"/>
                    <a:gd name="connsiteX46" fmla="*/ 1513578 w 1520502"/>
                    <a:gd name="connsiteY46" fmla="*/ 561056 h 1060751"/>
                    <a:gd name="connsiteX47" fmla="*/ 1513578 w 1520502"/>
                    <a:gd name="connsiteY47" fmla="*/ 1008298 h 1060751"/>
                    <a:gd name="connsiteX48" fmla="*/ 1504115 w 1520502"/>
                    <a:gd name="connsiteY48" fmla="*/ 1030879 h 1060751"/>
                    <a:gd name="connsiteX49" fmla="*/ 1481549 w 1520502"/>
                    <a:gd name="connsiteY49" fmla="*/ 1040348 h 1060751"/>
                    <a:gd name="connsiteX50" fmla="*/ 1366538 w 1520502"/>
                    <a:gd name="connsiteY50" fmla="*/ 1040348 h 1060751"/>
                    <a:gd name="connsiteX51" fmla="*/ 1343973 w 1520502"/>
                    <a:gd name="connsiteY51" fmla="*/ 1030879 h 1060751"/>
                    <a:gd name="connsiteX52" fmla="*/ 1334510 w 1520502"/>
                    <a:gd name="connsiteY52" fmla="*/ 1008298 h 1060751"/>
                    <a:gd name="connsiteX53" fmla="*/ 1334510 w 1520502"/>
                    <a:gd name="connsiteY53" fmla="*/ 903520 h 1060751"/>
                    <a:gd name="connsiteX54" fmla="*/ 1202948 w 1520502"/>
                    <a:gd name="connsiteY54" fmla="*/ 1015984 h 1060751"/>
                    <a:gd name="connsiteX55" fmla="*/ 994857 w 1520502"/>
                    <a:gd name="connsiteY55" fmla="*/ 1060751 h 1060751"/>
                    <a:gd name="connsiteX56" fmla="*/ 728209 w 1520502"/>
                    <a:gd name="connsiteY56" fmla="*/ 989972 h 1060751"/>
                    <a:gd name="connsiteX57" fmla="*/ 544542 w 1520502"/>
                    <a:gd name="connsiteY57" fmla="*/ 801352 h 1060751"/>
                    <a:gd name="connsiteX58" fmla="*/ 476145 w 1520502"/>
                    <a:gd name="connsiteY58" fmla="*/ 530467 h 1060751"/>
                    <a:gd name="connsiteX59" fmla="*/ 548970 w 1520502"/>
                    <a:gd name="connsiteY59" fmla="*/ 259443 h 1060751"/>
                    <a:gd name="connsiteX60" fmla="*/ 742247 w 1520502"/>
                    <a:gd name="connsiteY60" fmla="*/ 70781 h 1060751"/>
                    <a:gd name="connsiteX61" fmla="*/ 1018181 w 1520502"/>
                    <a:gd name="connsiteY61"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20502" h="1060751">
                      <a:moveTo>
                        <a:pt x="241838" y="20403"/>
                      </a:moveTo>
                      <a:lnTo>
                        <a:pt x="319000" y="20403"/>
                      </a:lnTo>
                      <a:cubicBezTo>
                        <a:pt x="327918" y="20585"/>
                        <a:pt x="335197" y="23500"/>
                        <a:pt x="340840" y="29147"/>
                      </a:cubicBezTo>
                      <a:cubicBezTo>
                        <a:pt x="346482" y="34794"/>
                        <a:pt x="349394" y="42080"/>
                        <a:pt x="349576" y="51007"/>
                      </a:cubicBezTo>
                      <a:lnTo>
                        <a:pt x="349576" y="1008287"/>
                      </a:lnTo>
                      <a:cubicBezTo>
                        <a:pt x="349333" y="1017274"/>
                        <a:pt x="346178" y="1024803"/>
                        <a:pt x="340112" y="1030876"/>
                      </a:cubicBezTo>
                      <a:cubicBezTo>
                        <a:pt x="334045" y="1036948"/>
                        <a:pt x="326522" y="1040105"/>
                        <a:pt x="317544" y="1040348"/>
                      </a:cubicBezTo>
                      <a:lnTo>
                        <a:pt x="192337" y="1040348"/>
                      </a:lnTo>
                      <a:cubicBezTo>
                        <a:pt x="183420" y="1040105"/>
                        <a:pt x="176140" y="1036948"/>
                        <a:pt x="170498" y="1030876"/>
                      </a:cubicBezTo>
                      <a:cubicBezTo>
                        <a:pt x="164857" y="1024803"/>
                        <a:pt x="161945" y="1017274"/>
                        <a:pt x="161763" y="1008287"/>
                      </a:cubicBezTo>
                      <a:lnTo>
                        <a:pt x="161763" y="302942"/>
                      </a:lnTo>
                      <a:lnTo>
                        <a:pt x="30604" y="302942"/>
                      </a:lnTo>
                      <a:cubicBezTo>
                        <a:pt x="22315" y="302820"/>
                        <a:pt x="15211" y="300152"/>
                        <a:pt x="9290" y="294936"/>
                      </a:cubicBezTo>
                      <a:cubicBezTo>
                        <a:pt x="3370" y="289719"/>
                        <a:pt x="273" y="282684"/>
                        <a:pt x="0" y="273828"/>
                      </a:cubicBezTo>
                      <a:lnTo>
                        <a:pt x="0" y="177755"/>
                      </a:lnTo>
                      <a:cubicBezTo>
                        <a:pt x="152" y="166170"/>
                        <a:pt x="3127" y="157679"/>
                        <a:pt x="8926" y="152281"/>
                      </a:cubicBezTo>
                      <a:cubicBezTo>
                        <a:pt x="14725" y="146883"/>
                        <a:pt x="22437" y="144215"/>
                        <a:pt x="32061" y="144275"/>
                      </a:cubicBezTo>
                      <a:lnTo>
                        <a:pt x="52464" y="144275"/>
                      </a:lnTo>
                      <a:cubicBezTo>
                        <a:pt x="88806" y="144154"/>
                        <a:pt x="118860" y="136017"/>
                        <a:pt x="142627" y="119865"/>
                      </a:cubicBezTo>
                      <a:cubicBezTo>
                        <a:pt x="166395" y="103713"/>
                        <a:pt x="184420" y="80274"/>
                        <a:pt x="196705" y="49549"/>
                      </a:cubicBezTo>
                      <a:cubicBezTo>
                        <a:pt x="202498" y="38134"/>
                        <a:pt x="209110" y="30361"/>
                        <a:pt x="216541" y="26232"/>
                      </a:cubicBezTo>
                      <a:cubicBezTo>
                        <a:pt x="223972" y="22103"/>
                        <a:pt x="232404" y="20160"/>
                        <a:pt x="241838" y="20403"/>
                      </a:cubicBezTo>
                      <a:close/>
                      <a:moveTo>
                        <a:pt x="1018181" y="0"/>
                      </a:moveTo>
                      <a:cubicBezTo>
                        <a:pt x="1133307" y="875"/>
                        <a:pt x="1235745" y="28970"/>
                        <a:pt x="1325497" y="84284"/>
                      </a:cubicBezTo>
                      <a:cubicBezTo>
                        <a:pt x="1415248" y="139598"/>
                        <a:pt x="1479400" y="216879"/>
                        <a:pt x="1517951" y="316129"/>
                      </a:cubicBezTo>
                      <a:cubicBezTo>
                        <a:pt x="1520561" y="321566"/>
                        <a:pt x="1521169" y="327459"/>
                        <a:pt x="1519774" y="333808"/>
                      </a:cubicBezTo>
                      <a:cubicBezTo>
                        <a:pt x="1518378" y="340157"/>
                        <a:pt x="1512431" y="344956"/>
                        <a:pt x="1501931" y="348206"/>
                      </a:cubicBezTo>
                      <a:lnTo>
                        <a:pt x="1357803" y="384658"/>
                      </a:lnTo>
                      <a:cubicBezTo>
                        <a:pt x="1347187" y="386359"/>
                        <a:pt x="1339664" y="384780"/>
                        <a:pt x="1335233" y="379920"/>
                      </a:cubicBezTo>
                      <a:cubicBezTo>
                        <a:pt x="1330802" y="375059"/>
                        <a:pt x="1327644" y="369835"/>
                        <a:pt x="1325761" y="364245"/>
                      </a:cubicBezTo>
                      <a:cubicBezTo>
                        <a:pt x="1297365" y="308747"/>
                        <a:pt x="1257582" y="264458"/>
                        <a:pt x="1206409" y="231377"/>
                      </a:cubicBezTo>
                      <a:cubicBezTo>
                        <a:pt x="1155237" y="198297"/>
                        <a:pt x="1092494" y="181347"/>
                        <a:pt x="1018181" y="180526"/>
                      </a:cubicBezTo>
                      <a:cubicBezTo>
                        <a:pt x="919268" y="182926"/>
                        <a:pt x="838668" y="217130"/>
                        <a:pt x="776380" y="283139"/>
                      </a:cubicBezTo>
                      <a:cubicBezTo>
                        <a:pt x="714093" y="349147"/>
                        <a:pt x="681962" y="432560"/>
                        <a:pt x="679988" y="533378"/>
                      </a:cubicBezTo>
                      <a:cubicBezTo>
                        <a:pt x="681811" y="635878"/>
                        <a:pt x="713881" y="719294"/>
                        <a:pt x="776198" y="783624"/>
                      </a:cubicBezTo>
                      <a:cubicBezTo>
                        <a:pt x="838516" y="847955"/>
                        <a:pt x="920149" y="881127"/>
                        <a:pt x="1021096" y="883139"/>
                      </a:cubicBezTo>
                      <a:cubicBezTo>
                        <a:pt x="1091796" y="882197"/>
                        <a:pt x="1153385" y="864024"/>
                        <a:pt x="1205863" y="828621"/>
                      </a:cubicBezTo>
                      <a:cubicBezTo>
                        <a:pt x="1258341" y="793217"/>
                        <a:pt x="1297335" y="746236"/>
                        <a:pt x="1322845" y="687675"/>
                      </a:cubicBezTo>
                      <a:lnTo>
                        <a:pt x="1042962" y="687675"/>
                      </a:lnTo>
                      <a:cubicBezTo>
                        <a:pt x="1033973" y="687403"/>
                        <a:pt x="1026441" y="684309"/>
                        <a:pt x="1020367" y="678396"/>
                      </a:cubicBezTo>
                      <a:cubicBezTo>
                        <a:pt x="1014293" y="672482"/>
                        <a:pt x="1011135" y="665386"/>
                        <a:pt x="1010892" y="657107"/>
                      </a:cubicBezTo>
                      <a:lnTo>
                        <a:pt x="1010892" y="561056"/>
                      </a:lnTo>
                      <a:cubicBezTo>
                        <a:pt x="1011135" y="552134"/>
                        <a:pt x="1014293" y="544850"/>
                        <a:pt x="1020367" y="539206"/>
                      </a:cubicBezTo>
                      <a:cubicBezTo>
                        <a:pt x="1026441" y="533562"/>
                        <a:pt x="1033973" y="530649"/>
                        <a:pt x="1042962" y="530467"/>
                      </a:cubicBezTo>
                      <a:lnTo>
                        <a:pt x="1481549" y="530467"/>
                      </a:lnTo>
                      <a:cubicBezTo>
                        <a:pt x="1490527" y="530648"/>
                        <a:pt x="1498049" y="533562"/>
                        <a:pt x="1504115" y="539206"/>
                      </a:cubicBezTo>
                      <a:cubicBezTo>
                        <a:pt x="1510181" y="544850"/>
                        <a:pt x="1513336" y="552134"/>
                        <a:pt x="1513578" y="561056"/>
                      </a:cubicBezTo>
                      <a:lnTo>
                        <a:pt x="1513578" y="1008298"/>
                      </a:lnTo>
                      <a:cubicBezTo>
                        <a:pt x="1513336" y="1017282"/>
                        <a:pt x="1510181" y="1024809"/>
                        <a:pt x="1504115" y="1030879"/>
                      </a:cubicBezTo>
                      <a:cubicBezTo>
                        <a:pt x="1498049" y="1036949"/>
                        <a:pt x="1490527" y="1040105"/>
                        <a:pt x="1481549" y="1040348"/>
                      </a:cubicBezTo>
                      <a:lnTo>
                        <a:pt x="1366538" y="1040348"/>
                      </a:lnTo>
                      <a:cubicBezTo>
                        <a:pt x="1357560" y="1040105"/>
                        <a:pt x="1350038" y="1036949"/>
                        <a:pt x="1343973" y="1030879"/>
                      </a:cubicBezTo>
                      <a:cubicBezTo>
                        <a:pt x="1337906" y="1024809"/>
                        <a:pt x="1334752" y="1017282"/>
                        <a:pt x="1334510" y="1008298"/>
                      </a:cubicBezTo>
                      <a:lnTo>
                        <a:pt x="1334510" y="903520"/>
                      </a:lnTo>
                      <a:cubicBezTo>
                        <a:pt x="1302135" y="949561"/>
                        <a:pt x="1258281" y="987049"/>
                        <a:pt x="1202948" y="1015984"/>
                      </a:cubicBezTo>
                      <a:cubicBezTo>
                        <a:pt x="1147615" y="1044918"/>
                        <a:pt x="1078251" y="1059841"/>
                        <a:pt x="994857" y="1060751"/>
                      </a:cubicBezTo>
                      <a:cubicBezTo>
                        <a:pt x="894835" y="1059762"/>
                        <a:pt x="805952" y="1036170"/>
                        <a:pt x="728209" y="989972"/>
                      </a:cubicBezTo>
                      <a:cubicBezTo>
                        <a:pt x="650466" y="943774"/>
                        <a:pt x="589244" y="880901"/>
                        <a:pt x="544542" y="801352"/>
                      </a:cubicBezTo>
                      <a:cubicBezTo>
                        <a:pt x="499841" y="721803"/>
                        <a:pt x="477042" y="631508"/>
                        <a:pt x="476145" y="530467"/>
                      </a:cubicBezTo>
                      <a:cubicBezTo>
                        <a:pt x="477195" y="429358"/>
                        <a:pt x="501470" y="339017"/>
                        <a:pt x="548970" y="259443"/>
                      </a:cubicBezTo>
                      <a:cubicBezTo>
                        <a:pt x="596469" y="179868"/>
                        <a:pt x="660895" y="116981"/>
                        <a:pt x="742247" y="70781"/>
                      </a:cubicBezTo>
                      <a:cubicBezTo>
                        <a:pt x="823598" y="24580"/>
                        <a:pt x="915576" y="987"/>
                        <a:pt x="10181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grpSp>
        </p:grpSp>
      </p:grpSp>
      <p:grpSp>
        <p:nvGrpSpPr>
          <p:cNvPr id="39" name="组合 38">
            <a:extLst>
              <a:ext uri="{FF2B5EF4-FFF2-40B4-BE49-F238E27FC236}">
                <a16:creationId xmlns:a16="http://schemas.microsoft.com/office/drawing/2014/main" id="{0B58AFE6-8205-C8B8-1373-AE8C4BDBFA1E}"/>
              </a:ext>
            </a:extLst>
          </p:cNvPr>
          <p:cNvGrpSpPr/>
          <p:nvPr/>
        </p:nvGrpSpPr>
        <p:grpSpPr>
          <a:xfrm>
            <a:off x="8067636" y="1398454"/>
            <a:ext cx="1552712" cy="4610570"/>
            <a:chOff x="8413852" y="1398454"/>
            <a:chExt cx="1552712" cy="4610570"/>
          </a:xfrm>
        </p:grpSpPr>
        <p:cxnSp>
          <p:nvCxnSpPr>
            <p:cNvPr id="525" name="Straight Connector 524">
              <a:extLst>
                <a:ext uri="{FF2B5EF4-FFF2-40B4-BE49-F238E27FC236}">
                  <a16:creationId xmlns:a16="http://schemas.microsoft.com/office/drawing/2014/main" id="{AFA3A100-9968-4310-A9A4-EF82DE104E23}"/>
                </a:ext>
              </a:extLst>
            </p:cNvPr>
            <p:cNvCxnSpPr>
              <a:cxnSpLocks/>
            </p:cNvCxnSpPr>
            <p:nvPr/>
          </p:nvCxnSpPr>
          <p:spPr>
            <a:xfrm>
              <a:off x="9190208"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B9C4DA2-DF3C-4A28-9D6C-408E5C747DF7}"/>
                </a:ext>
              </a:extLst>
            </p:cNvPr>
            <p:cNvSpPr/>
            <p:nvPr/>
          </p:nvSpPr>
          <p:spPr>
            <a:xfrm>
              <a:off x="8413852" y="1398454"/>
              <a:ext cx="1552712"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面向未来的</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统一平台</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518" name="Rectangle 517">
              <a:extLst>
                <a:ext uri="{FF2B5EF4-FFF2-40B4-BE49-F238E27FC236}">
                  <a16:creationId xmlns:a16="http://schemas.microsoft.com/office/drawing/2014/main" id="{11ED1D74-03AA-4176-A90F-55E62DE12D6D}"/>
                </a:ext>
              </a:extLst>
            </p:cNvPr>
            <p:cNvSpPr/>
            <p:nvPr/>
          </p:nvSpPr>
          <p:spPr>
            <a:xfrm>
              <a:off x="8557061" y="4785535"/>
              <a:ext cx="1401243" cy="406618"/>
            </a:xfrm>
            <a:prstGeom prst="rect">
              <a:avLst/>
            </a:prstGeom>
          </p:spPr>
          <p:txBody>
            <a:bodyPr wrap="square" lIns="0" tIns="0" rIns="0" bIns="0">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82CBD7">
                    <a:lumMod val="75000"/>
                  </a:srgbClr>
                </a:solidFill>
                <a:effectLst/>
                <a:uLnTx/>
                <a:uFillTx/>
                <a:latin typeface="Microsoft Sans Serif" panose="020B0604020202020204" pitchFamily="34" charset="0"/>
                <a:ea typeface="黑体" panose="02010609060101010101" pitchFamily="49" charset="-122"/>
                <a:cs typeface="+mn-cs"/>
              </a:endParaRPr>
            </a:p>
          </p:txBody>
        </p:sp>
        <p:sp>
          <p:nvSpPr>
            <p:cNvPr id="14" name="TextBox 70">
              <a:extLst>
                <a:ext uri="{FF2B5EF4-FFF2-40B4-BE49-F238E27FC236}">
                  <a16:creationId xmlns:a16="http://schemas.microsoft.com/office/drawing/2014/main" id="{C920CF16-988D-4048-AF3B-1DE7782427A2}"/>
                </a:ext>
              </a:extLst>
            </p:cNvPr>
            <p:cNvSpPr txBox="1"/>
            <p:nvPr/>
          </p:nvSpPr>
          <p:spPr>
            <a:xfrm>
              <a:off x="8514869" y="5098325"/>
              <a:ext cx="1350679" cy="910699"/>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2020s</a:t>
              </a:r>
            </a:p>
            <a:p>
              <a:pPr marL="0" marR="0" lvl="0" indent="0" algn="ctr" defTabSz="914400" rtl="0" eaLnBrk="1" fontAlgn="base" latinLnBrk="0" hangingPunct="1">
                <a:lnSpc>
                  <a:spcPct val="95000"/>
                </a:lnSpc>
                <a:spcBef>
                  <a:spcPct val="0"/>
                </a:spcBef>
                <a:spcAft>
                  <a:spcPct val="0"/>
                </a:spcAft>
                <a:buClrTx/>
                <a:buSzTx/>
                <a:buFontTx/>
                <a:buNone/>
                <a:tabLst/>
                <a:defRPr/>
              </a:pPr>
              <a:r>
                <a:rPr lang="zh-CN" altLang="en-US" sz="1600" dirty="0">
                  <a:solidFill>
                    <a:srgbClr val="39A3B5"/>
                  </a:solidFill>
                  <a:latin typeface="Microsoft Sans Serif" panose="020B0604020202020204" pitchFamily="34" charset="0"/>
                  <a:ea typeface="黑体" panose="02010609060101010101" pitchFamily="49" charset="-122"/>
                  <a:cs typeface="Microsoft Sans Serif" panose="020B0604020202020204" pitchFamily="34" charset="0"/>
                </a:rPr>
                <a:t>智能网联</a:t>
              </a:r>
              <a:r>
                <a:rPr kumimoji="0" lang="zh-CN" alt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边缘</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新空口</a:t>
              </a:r>
              <a:b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NR</a:t>
              </a:r>
              <a:r>
                <a:rPr lang="zh-CN" altLang="en-US" sz="1000" dirty="0">
                  <a:solidFill>
                    <a:srgbClr val="445776"/>
                  </a:solidFill>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 </a:t>
              </a:r>
            </a:p>
          </p:txBody>
        </p:sp>
        <p:grpSp>
          <p:nvGrpSpPr>
            <p:cNvPr id="196" name="Group 195">
              <a:extLst>
                <a:ext uri="{FF2B5EF4-FFF2-40B4-BE49-F238E27FC236}">
                  <a16:creationId xmlns:a16="http://schemas.microsoft.com/office/drawing/2014/main" id="{69B46B6F-2A6F-475D-80D2-B59387867750}"/>
                </a:ext>
              </a:extLst>
            </p:cNvPr>
            <p:cNvGrpSpPr/>
            <p:nvPr/>
          </p:nvGrpSpPr>
          <p:grpSpPr>
            <a:xfrm>
              <a:off x="8606858" y="2889993"/>
              <a:ext cx="1166700" cy="1166692"/>
              <a:chOff x="9097679" y="4110269"/>
              <a:chExt cx="1637399" cy="1637388"/>
            </a:xfrm>
          </p:grpSpPr>
          <p:sp>
            <p:nvSpPr>
              <p:cNvPr id="198" name="Oval 197">
                <a:extLst>
                  <a:ext uri="{FF2B5EF4-FFF2-40B4-BE49-F238E27FC236}">
                    <a16:creationId xmlns:a16="http://schemas.microsoft.com/office/drawing/2014/main" id="{5C211BD2-C05D-48A5-A14C-58357E6A466F}"/>
                  </a:ext>
                </a:extLst>
              </p:cNvPr>
              <p:cNvSpPr/>
              <p:nvPr/>
            </p:nvSpPr>
            <p:spPr bwMode="gray">
              <a:xfrm>
                <a:off x="9097679" y="4110269"/>
                <a:ext cx="1637399" cy="1637388"/>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nvGrpSpPr>
              <p:cNvPr id="200" name="Group 199">
                <a:extLst>
                  <a:ext uri="{FF2B5EF4-FFF2-40B4-BE49-F238E27FC236}">
                    <a16:creationId xmlns:a16="http://schemas.microsoft.com/office/drawing/2014/main" id="{86F88830-AF54-4714-B4FE-9B5AD47629A4}"/>
                  </a:ext>
                </a:extLst>
              </p:cNvPr>
              <p:cNvGrpSpPr/>
              <p:nvPr/>
            </p:nvGrpSpPr>
            <p:grpSpPr>
              <a:xfrm>
                <a:off x="9222811" y="4235404"/>
                <a:ext cx="1387124" cy="1387118"/>
                <a:chOff x="9222811" y="4235404"/>
                <a:chExt cx="1387124" cy="1387118"/>
              </a:xfrm>
            </p:grpSpPr>
            <p:sp>
              <p:nvSpPr>
                <p:cNvPr id="201" name="Oval 200">
                  <a:extLst>
                    <a:ext uri="{FF2B5EF4-FFF2-40B4-BE49-F238E27FC236}">
                      <a16:creationId xmlns:a16="http://schemas.microsoft.com/office/drawing/2014/main" id="{7F04985D-2B11-4E0B-92E5-FF5AD56D08EF}"/>
                    </a:ext>
                  </a:extLst>
                </p:cNvPr>
                <p:cNvSpPr/>
                <p:nvPr/>
              </p:nvSpPr>
              <p:spPr bwMode="gray">
                <a:xfrm>
                  <a:off x="9222811" y="4235404"/>
                  <a:ext cx="1387124" cy="138711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202" name="Freeform: Shape 201">
                  <a:extLst>
                    <a:ext uri="{FF2B5EF4-FFF2-40B4-BE49-F238E27FC236}">
                      <a16:creationId xmlns:a16="http://schemas.microsoft.com/office/drawing/2014/main" id="{59AB6DB4-62DA-43FF-80D7-7D03234FA3C5}"/>
                    </a:ext>
                  </a:extLst>
                </p:cNvPr>
                <p:cNvSpPr/>
                <p:nvPr/>
              </p:nvSpPr>
              <p:spPr>
                <a:xfrm>
                  <a:off x="9469546" y="4670082"/>
                  <a:ext cx="895266" cy="508462"/>
                </a:xfrm>
                <a:custGeom>
                  <a:avLst/>
                  <a:gdLst>
                    <a:gd name="connsiteX0" fmla="*/ 112035 w 1867701"/>
                    <a:gd name="connsiteY0" fmla="*/ 20403 h 1060751"/>
                    <a:gd name="connsiteX1" fmla="*/ 680292 w 1867701"/>
                    <a:gd name="connsiteY1" fmla="*/ 20403 h 1060751"/>
                    <a:gd name="connsiteX2" fmla="*/ 702859 w 1867701"/>
                    <a:gd name="connsiteY2" fmla="*/ 29865 h 1060751"/>
                    <a:gd name="connsiteX3" fmla="*/ 712323 w 1867701"/>
                    <a:gd name="connsiteY3" fmla="*/ 52430 h 1060751"/>
                    <a:gd name="connsiteX4" fmla="*/ 712323 w 1867701"/>
                    <a:gd name="connsiteY4" fmla="*/ 163072 h 1060751"/>
                    <a:gd name="connsiteX5" fmla="*/ 702859 w 1867701"/>
                    <a:gd name="connsiteY5" fmla="*/ 185637 h 1060751"/>
                    <a:gd name="connsiteX6" fmla="*/ 680292 w 1867701"/>
                    <a:gd name="connsiteY6" fmla="*/ 195100 h 1060751"/>
                    <a:gd name="connsiteX7" fmla="*/ 231536 w 1867701"/>
                    <a:gd name="connsiteY7" fmla="*/ 195100 h 1060751"/>
                    <a:gd name="connsiteX8" fmla="*/ 212591 w 1867701"/>
                    <a:gd name="connsiteY8" fmla="*/ 431298 h 1060751"/>
                    <a:gd name="connsiteX9" fmla="*/ 309138 w 1867701"/>
                    <a:gd name="connsiteY9" fmla="*/ 385991 h 1060751"/>
                    <a:gd name="connsiteX10" fmla="*/ 420989 w 1867701"/>
                    <a:gd name="connsiteY10" fmla="*/ 370161 h 1060751"/>
                    <a:gd name="connsiteX11" fmla="*/ 593755 w 1867701"/>
                    <a:gd name="connsiteY11" fmla="*/ 410229 h 1060751"/>
                    <a:gd name="connsiteX12" fmla="*/ 719220 w 1867701"/>
                    <a:gd name="connsiteY12" fmla="*/ 523789 h 1060751"/>
                    <a:gd name="connsiteX13" fmla="*/ 767649 w 1867701"/>
                    <a:gd name="connsiteY13" fmla="*/ 700877 h 1060751"/>
                    <a:gd name="connsiteX14" fmla="*/ 717655 w 1867701"/>
                    <a:gd name="connsiteY14" fmla="*/ 881658 h 1060751"/>
                    <a:gd name="connsiteX15" fmla="*/ 579289 w 1867701"/>
                    <a:gd name="connsiteY15" fmla="*/ 1011190 h 1060751"/>
                    <a:gd name="connsiteX16" fmla="*/ 369982 w 1867701"/>
                    <a:gd name="connsiteY16" fmla="*/ 1060751 h 1060751"/>
                    <a:gd name="connsiteX17" fmla="*/ 152476 w 1867701"/>
                    <a:gd name="connsiteY17" fmla="*/ 1014166 h 1060751"/>
                    <a:gd name="connsiteX18" fmla="*/ 7108 w 1867701"/>
                    <a:gd name="connsiteY18" fmla="*/ 888967 h 1060751"/>
                    <a:gd name="connsiteX19" fmla="*/ 914 w 1867701"/>
                    <a:gd name="connsiteY19" fmla="*/ 859624 h 1060751"/>
                    <a:gd name="connsiteX20" fmla="*/ 18767 w 1867701"/>
                    <a:gd name="connsiteY20" fmla="*/ 833561 h 1060751"/>
                    <a:gd name="connsiteX21" fmla="*/ 88718 w 1867701"/>
                    <a:gd name="connsiteY21" fmla="*/ 776696 h 1060751"/>
                    <a:gd name="connsiteX22" fmla="*/ 125151 w 1867701"/>
                    <a:gd name="connsiteY22" fmla="*/ 765943 h 1060751"/>
                    <a:gd name="connsiteX23" fmla="*/ 152840 w 1867701"/>
                    <a:gd name="connsiteY23" fmla="*/ 782529 h 1060751"/>
                    <a:gd name="connsiteX24" fmla="*/ 245381 w 1867701"/>
                    <a:gd name="connsiteY24" fmla="*/ 862357 h 1060751"/>
                    <a:gd name="connsiteX25" fmla="*/ 368525 w 1867701"/>
                    <a:gd name="connsiteY25" fmla="*/ 891883 h 1060751"/>
                    <a:gd name="connsiteX26" fmla="*/ 515532 w 1867701"/>
                    <a:gd name="connsiteY26" fmla="*/ 838664 h 1060751"/>
                    <a:gd name="connsiteX27" fmla="*/ 574008 w 1867701"/>
                    <a:gd name="connsiteY27" fmla="*/ 706710 h 1060751"/>
                    <a:gd name="connsiteX28" fmla="*/ 515168 w 1867701"/>
                    <a:gd name="connsiteY28" fmla="*/ 575120 h 1060751"/>
                    <a:gd name="connsiteX29" fmla="*/ 378726 w 1867701"/>
                    <a:gd name="connsiteY29" fmla="*/ 528827 h 1060751"/>
                    <a:gd name="connsiteX30" fmla="*/ 285457 w 1867701"/>
                    <a:gd name="connsiteY30" fmla="*/ 547781 h 1060751"/>
                    <a:gd name="connsiteX31" fmla="*/ 218420 w 1867701"/>
                    <a:gd name="connsiteY31" fmla="*/ 588607 h 1060751"/>
                    <a:gd name="connsiteX32" fmla="*/ 199475 w 1867701"/>
                    <a:gd name="connsiteY32" fmla="*/ 597902 h 1060751"/>
                    <a:gd name="connsiteX33" fmla="*/ 180530 w 1867701"/>
                    <a:gd name="connsiteY33" fmla="*/ 597355 h 1060751"/>
                    <a:gd name="connsiteX34" fmla="*/ 68316 w 1867701"/>
                    <a:gd name="connsiteY34" fmla="*/ 572568 h 1060751"/>
                    <a:gd name="connsiteX35" fmla="*/ 50099 w 1867701"/>
                    <a:gd name="connsiteY35" fmla="*/ 561086 h 1060751"/>
                    <a:gd name="connsiteX36" fmla="*/ 44999 w 1867701"/>
                    <a:gd name="connsiteY36" fmla="*/ 541949 h 1060751"/>
                    <a:gd name="connsiteX37" fmla="*/ 79974 w 1867701"/>
                    <a:gd name="connsiteY37" fmla="*/ 52430 h 1060751"/>
                    <a:gd name="connsiteX38" fmla="*/ 89994 w 1867701"/>
                    <a:gd name="connsiteY38" fmla="*/ 29865 h 1060751"/>
                    <a:gd name="connsiteX39" fmla="*/ 112035 w 1867701"/>
                    <a:gd name="connsiteY39" fmla="*/ 20403 h 1060751"/>
                    <a:gd name="connsiteX40" fmla="*/ 1365379 w 1867701"/>
                    <a:gd name="connsiteY40" fmla="*/ 0 h 1060751"/>
                    <a:gd name="connsiteX41" fmla="*/ 1672695 w 1867701"/>
                    <a:gd name="connsiteY41" fmla="*/ 84284 h 1060751"/>
                    <a:gd name="connsiteX42" fmla="*/ 1865149 w 1867701"/>
                    <a:gd name="connsiteY42" fmla="*/ 316129 h 1060751"/>
                    <a:gd name="connsiteX43" fmla="*/ 1866972 w 1867701"/>
                    <a:gd name="connsiteY43" fmla="*/ 333808 h 1060751"/>
                    <a:gd name="connsiteX44" fmla="*/ 1849129 w 1867701"/>
                    <a:gd name="connsiteY44" fmla="*/ 348206 h 1060751"/>
                    <a:gd name="connsiteX45" fmla="*/ 1705001 w 1867701"/>
                    <a:gd name="connsiteY45" fmla="*/ 384658 h 1060751"/>
                    <a:gd name="connsiteX46" fmla="*/ 1682431 w 1867701"/>
                    <a:gd name="connsiteY46" fmla="*/ 379920 h 1060751"/>
                    <a:gd name="connsiteX47" fmla="*/ 1672959 w 1867701"/>
                    <a:gd name="connsiteY47" fmla="*/ 364245 h 1060751"/>
                    <a:gd name="connsiteX48" fmla="*/ 1553608 w 1867701"/>
                    <a:gd name="connsiteY48" fmla="*/ 231377 h 1060751"/>
                    <a:gd name="connsiteX49" fmla="*/ 1365379 w 1867701"/>
                    <a:gd name="connsiteY49" fmla="*/ 180526 h 1060751"/>
                    <a:gd name="connsiteX50" fmla="*/ 1123579 w 1867701"/>
                    <a:gd name="connsiteY50" fmla="*/ 283139 h 1060751"/>
                    <a:gd name="connsiteX51" fmla="*/ 1027186 w 1867701"/>
                    <a:gd name="connsiteY51" fmla="*/ 533378 h 1060751"/>
                    <a:gd name="connsiteX52" fmla="*/ 1123397 w 1867701"/>
                    <a:gd name="connsiteY52" fmla="*/ 783624 h 1060751"/>
                    <a:gd name="connsiteX53" fmla="*/ 1368295 w 1867701"/>
                    <a:gd name="connsiteY53" fmla="*/ 883139 h 1060751"/>
                    <a:gd name="connsiteX54" fmla="*/ 1553061 w 1867701"/>
                    <a:gd name="connsiteY54" fmla="*/ 828621 h 1060751"/>
                    <a:gd name="connsiteX55" fmla="*/ 1670044 w 1867701"/>
                    <a:gd name="connsiteY55" fmla="*/ 687675 h 1060751"/>
                    <a:gd name="connsiteX56" fmla="*/ 1390161 w 1867701"/>
                    <a:gd name="connsiteY56" fmla="*/ 687675 h 1060751"/>
                    <a:gd name="connsiteX57" fmla="*/ 1367566 w 1867701"/>
                    <a:gd name="connsiteY57" fmla="*/ 678396 h 1060751"/>
                    <a:gd name="connsiteX58" fmla="*/ 1358091 w 1867701"/>
                    <a:gd name="connsiteY58" fmla="*/ 657107 h 1060751"/>
                    <a:gd name="connsiteX59" fmla="*/ 1358091 w 1867701"/>
                    <a:gd name="connsiteY59" fmla="*/ 561056 h 1060751"/>
                    <a:gd name="connsiteX60" fmla="*/ 1367566 w 1867701"/>
                    <a:gd name="connsiteY60" fmla="*/ 539206 h 1060751"/>
                    <a:gd name="connsiteX61" fmla="*/ 1390161 w 1867701"/>
                    <a:gd name="connsiteY61" fmla="*/ 530467 h 1060751"/>
                    <a:gd name="connsiteX62" fmla="*/ 1828747 w 1867701"/>
                    <a:gd name="connsiteY62" fmla="*/ 530467 h 1060751"/>
                    <a:gd name="connsiteX63" fmla="*/ 1851314 w 1867701"/>
                    <a:gd name="connsiteY63" fmla="*/ 539206 h 1060751"/>
                    <a:gd name="connsiteX64" fmla="*/ 1860777 w 1867701"/>
                    <a:gd name="connsiteY64" fmla="*/ 561056 h 1060751"/>
                    <a:gd name="connsiteX65" fmla="*/ 1860777 w 1867701"/>
                    <a:gd name="connsiteY65" fmla="*/ 1008298 h 1060751"/>
                    <a:gd name="connsiteX66" fmla="*/ 1851314 w 1867701"/>
                    <a:gd name="connsiteY66" fmla="*/ 1030879 h 1060751"/>
                    <a:gd name="connsiteX67" fmla="*/ 1828747 w 1867701"/>
                    <a:gd name="connsiteY67" fmla="*/ 1040348 h 1060751"/>
                    <a:gd name="connsiteX68" fmla="*/ 1713736 w 1867701"/>
                    <a:gd name="connsiteY68" fmla="*/ 1040348 h 1060751"/>
                    <a:gd name="connsiteX69" fmla="*/ 1691170 w 1867701"/>
                    <a:gd name="connsiteY69" fmla="*/ 1030879 h 1060751"/>
                    <a:gd name="connsiteX70" fmla="*/ 1681708 w 1867701"/>
                    <a:gd name="connsiteY70" fmla="*/ 1008298 h 1060751"/>
                    <a:gd name="connsiteX71" fmla="*/ 1681708 w 1867701"/>
                    <a:gd name="connsiteY71" fmla="*/ 903520 h 1060751"/>
                    <a:gd name="connsiteX72" fmla="*/ 1550146 w 1867701"/>
                    <a:gd name="connsiteY72" fmla="*/ 1015984 h 1060751"/>
                    <a:gd name="connsiteX73" fmla="*/ 1342056 w 1867701"/>
                    <a:gd name="connsiteY73" fmla="*/ 1060751 h 1060751"/>
                    <a:gd name="connsiteX74" fmla="*/ 1075408 w 1867701"/>
                    <a:gd name="connsiteY74" fmla="*/ 989972 h 1060751"/>
                    <a:gd name="connsiteX75" fmla="*/ 891741 w 1867701"/>
                    <a:gd name="connsiteY75" fmla="*/ 801352 h 1060751"/>
                    <a:gd name="connsiteX76" fmla="*/ 823344 w 1867701"/>
                    <a:gd name="connsiteY76" fmla="*/ 530467 h 1060751"/>
                    <a:gd name="connsiteX77" fmla="*/ 896168 w 1867701"/>
                    <a:gd name="connsiteY77" fmla="*/ 259443 h 1060751"/>
                    <a:gd name="connsiteX78" fmla="*/ 1089445 w 1867701"/>
                    <a:gd name="connsiteY78" fmla="*/ 70781 h 1060751"/>
                    <a:gd name="connsiteX79" fmla="*/ 1365379 w 1867701"/>
                    <a:gd name="connsiteY79" fmla="*/ 0 h 10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67701" h="1060751">
                      <a:moveTo>
                        <a:pt x="112035" y="20403"/>
                      </a:moveTo>
                      <a:lnTo>
                        <a:pt x="680292" y="20403"/>
                      </a:lnTo>
                      <a:cubicBezTo>
                        <a:pt x="689270" y="20645"/>
                        <a:pt x="696793" y="23799"/>
                        <a:pt x="702859" y="29865"/>
                      </a:cubicBezTo>
                      <a:cubicBezTo>
                        <a:pt x="708925" y="35931"/>
                        <a:pt x="712080" y="43452"/>
                        <a:pt x="712323" y="52430"/>
                      </a:cubicBezTo>
                      <a:lnTo>
                        <a:pt x="712323" y="163072"/>
                      </a:lnTo>
                      <a:cubicBezTo>
                        <a:pt x="712080" y="172049"/>
                        <a:pt x="708925" y="179571"/>
                        <a:pt x="702859" y="185637"/>
                      </a:cubicBezTo>
                      <a:cubicBezTo>
                        <a:pt x="696793" y="191703"/>
                        <a:pt x="689270" y="194857"/>
                        <a:pt x="680292" y="195100"/>
                      </a:cubicBezTo>
                      <a:lnTo>
                        <a:pt x="231536" y="195100"/>
                      </a:lnTo>
                      <a:lnTo>
                        <a:pt x="212591" y="431298"/>
                      </a:lnTo>
                      <a:cubicBezTo>
                        <a:pt x="241859" y="411556"/>
                        <a:pt x="274042" y="396453"/>
                        <a:pt x="309138" y="385991"/>
                      </a:cubicBezTo>
                      <a:cubicBezTo>
                        <a:pt x="344236" y="375528"/>
                        <a:pt x="381519" y="370252"/>
                        <a:pt x="420989" y="370161"/>
                      </a:cubicBezTo>
                      <a:cubicBezTo>
                        <a:pt x="483984" y="370438"/>
                        <a:pt x="541572" y="383794"/>
                        <a:pt x="593755" y="410229"/>
                      </a:cubicBezTo>
                      <a:cubicBezTo>
                        <a:pt x="645939" y="436664"/>
                        <a:pt x="687760" y="474517"/>
                        <a:pt x="719220" y="523789"/>
                      </a:cubicBezTo>
                      <a:cubicBezTo>
                        <a:pt x="750681" y="573061"/>
                        <a:pt x="766824" y="632090"/>
                        <a:pt x="767649" y="700877"/>
                      </a:cubicBezTo>
                      <a:cubicBezTo>
                        <a:pt x="767166" y="767285"/>
                        <a:pt x="750500" y="827545"/>
                        <a:pt x="717655" y="881658"/>
                      </a:cubicBezTo>
                      <a:cubicBezTo>
                        <a:pt x="684809" y="935770"/>
                        <a:pt x="638687" y="978948"/>
                        <a:pt x="579289" y="1011190"/>
                      </a:cubicBezTo>
                      <a:cubicBezTo>
                        <a:pt x="519891" y="1043433"/>
                        <a:pt x="450123" y="1059953"/>
                        <a:pt x="369982" y="1060751"/>
                      </a:cubicBezTo>
                      <a:cubicBezTo>
                        <a:pt x="287643" y="1060144"/>
                        <a:pt x="215141" y="1044616"/>
                        <a:pt x="152476" y="1014166"/>
                      </a:cubicBezTo>
                      <a:cubicBezTo>
                        <a:pt x="89811" y="983716"/>
                        <a:pt x="41355" y="941983"/>
                        <a:pt x="7108" y="888967"/>
                      </a:cubicBezTo>
                      <a:cubicBezTo>
                        <a:pt x="672" y="879277"/>
                        <a:pt x="-1393" y="869496"/>
                        <a:pt x="914" y="859624"/>
                      </a:cubicBezTo>
                      <a:cubicBezTo>
                        <a:pt x="3222" y="849751"/>
                        <a:pt x="9173" y="841064"/>
                        <a:pt x="18767" y="833561"/>
                      </a:cubicBezTo>
                      <a:lnTo>
                        <a:pt x="88718" y="776696"/>
                      </a:lnTo>
                      <a:cubicBezTo>
                        <a:pt x="101409" y="767006"/>
                        <a:pt x="113554" y="763422"/>
                        <a:pt x="125151" y="765943"/>
                      </a:cubicBezTo>
                      <a:cubicBezTo>
                        <a:pt x="136750" y="768464"/>
                        <a:pt x="145979" y="773993"/>
                        <a:pt x="152840" y="782529"/>
                      </a:cubicBezTo>
                      <a:cubicBezTo>
                        <a:pt x="181137" y="816429"/>
                        <a:pt x="211984" y="843038"/>
                        <a:pt x="245381" y="862357"/>
                      </a:cubicBezTo>
                      <a:cubicBezTo>
                        <a:pt x="278778" y="881677"/>
                        <a:pt x="319826" y="891519"/>
                        <a:pt x="368525" y="891883"/>
                      </a:cubicBezTo>
                      <a:cubicBezTo>
                        <a:pt x="428731" y="890729"/>
                        <a:pt x="477733" y="872989"/>
                        <a:pt x="515532" y="838664"/>
                      </a:cubicBezTo>
                      <a:cubicBezTo>
                        <a:pt x="553332" y="804339"/>
                        <a:pt x="572823" y="760354"/>
                        <a:pt x="574008" y="706710"/>
                      </a:cubicBezTo>
                      <a:cubicBezTo>
                        <a:pt x="572338" y="649542"/>
                        <a:pt x="552725" y="605678"/>
                        <a:pt x="515168" y="575120"/>
                      </a:cubicBezTo>
                      <a:cubicBezTo>
                        <a:pt x="477612" y="544562"/>
                        <a:pt x="432131" y="529131"/>
                        <a:pt x="378726" y="528827"/>
                      </a:cubicBezTo>
                      <a:cubicBezTo>
                        <a:pt x="343629" y="529495"/>
                        <a:pt x="312539" y="535813"/>
                        <a:pt x="285457" y="547781"/>
                      </a:cubicBezTo>
                      <a:cubicBezTo>
                        <a:pt x="258376" y="559750"/>
                        <a:pt x="236029" y="573358"/>
                        <a:pt x="218420" y="588607"/>
                      </a:cubicBezTo>
                      <a:cubicBezTo>
                        <a:pt x="211923" y="593619"/>
                        <a:pt x="205608" y="596717"/>
                        <a:pt x="199475" y="597902"/>
                      </a:cubicBezTo>
                      <a:cubicBezTo>
                        <a:pt x="193343" y="599087"/>
                        <a:pt x="187027" y="598904"/>
                        <a:pt x="180530" y="597355"/>
                      </a:cubicBezTo>
                      <a:lnTo>
                        <a:pt x="68316" y="572568"/>
                      </a:lnTo>
                      <a:cubicBezTo>
                        <a:pt x="60240" y="570290"/>
                        <a:pt x="54168" y="566463"/>
                        <a:pt x="50099" y="561086"/>
                      </a:cubicBezTo>
                      <a:cubicBezTo>
                        <a:pt x="46031" y="555709"/>
                        <a:pt x="44331" y="549330"/>
                        <a:pt x="44999" y="541949"/>
                      </a:cubicBezTo>
                      <a:lnTo>
                        <a:pt x="79974" y="52430"/>
                      </a:lnTo>
                      <a:cubicBezTo>
                        <a:pt x="80855" y="43452"/>
                        <a:pt x="84195" y="35931"/>
                        <a:pt x="89994" y="29865"/>
                      </a:cubicBezTo>
                      <a:cubicBezTo>
                        <a:pt x="95793" y="23799"/>
                        <a:pt x="103140" y="20645"/>
                        <a:pt x="112035" y="20403"/>
                      </a:cubicBezTo>
                      <a:close/>
                      <a:moveTo>
                        <a:pt x="1365379" y="0"/>
                      </a:moveTo>
                      <a:cubicBezTo>
                        <a:pt x="1480505" y="875"/>
                        <a:pt x="1582943" y="28970"/>
                        <a:pt x="1672695" y="84284"/>
                      </a:cubicBezTo>
                      <a:cubicBezTo>
                        <a:pt x="1762446" y="139598"/>
                        <a:pt x="1826598" y="216879"/>
                        <a:pt x="1865149" y="316129"/>
                      </a:cubicBezTo>
                      <a:cubicBezTo>
                        <a:pt x="1867760" y="321566"/>
                        <a:pt x="1868368" y="327459"/>
                        <a:pt x="1866972" y="333808"/>
                      </a:cubicBezTo>
                      <a:cubicBezTo>
                        <a:pt x="1865576" y="340157"/>
                        <a:pt x="1859629" y="344956"/>
                        <a:pt x="1849129" y="348206"/>
                      </a:cubicBezTo>
                      <a:lnTo>
                        <a:pt x="1705001" y="384658"/>
                      </a:lnTo>
                      <a:cubicBezTo>
                        <a:pt x="1694385" y="386359"/>
                        <a:pt x="1686862" y="384780"/>
                        <a:pt x="1682431" y="379920"/>
                      </a:cubicBezTo>
                      <a:cubicBezTo>
                        <a:pt x="1678000" y="375059"/>
                        <a:pt x="1674842" y="369835"/>
                        <a:pt x="1672959" y="364245"/>
                      </a:cubicBezTo>
                      <a:cubicBezTo>
                        <a:pt x="1644564" y="308747"/>
                        <a:pt x="1604780" y="264458"/>
                        <a:pt x="1553608" y="231377"/>
                      </a:cubicBezTo>
                      <a:cubicBezTo>
                        <a:pt x="1502435" y="198297"/>
                        <a:pt x="1439693" y="181347"/>
                        <a:pt x="1365379" y="180526"/>
                      </a:cubicBezTo>
                      <a:cubicBezTo>
                        <a:pt x="1266466" y="182926"/>
                        <a:pt x="1185866" y="217130"/>
                        <a:pt x="1123579" y="283139"/>
                      </a:cubicBezTo>
                      <a:cubicBezTo>
                        <a:pt x="1061291" y="349147"/>
                        <a:pt x="1029161" y="432560"/>
                        <a:pt x="1027186" y="533378"/>
                      </a:cubicBezTo>
                      <a:cubicBezTo>
                        <a:pt x="1029010" y="635878"/>
                        <a:pt x="1061079" y="719294"/>
                        <a:pt x="1123397" y="783624"/>
                      </a:cubicBezTo>
                      <a:cubicBezTo>
                        <a:pt x="1185714" y="847955"/>
                        <a:pt x="1267347" y="881127"/>
                        <a:pt x="1368295" y="883139"/>
                      </a:cubicBezTo>
                      <a:cubicBezTo>
                        <a:pt x="1438994" y="882197"/>
                        <a:pt x="1500583" y="864024"/>
                        <a:pt x="1553061" y="828621"/>
                      </a:cubicBezTo>
                      <a:cubicBezTo>
                        <a:pt x="1605539" y="793217"/>
                        <a:pt x="1644534" y="746236"/>
                        <a:pt x="1670044" y="687675"/>
                      </a:cubicBezTo>
                      <a:lnTo>
                        <a:pt x="1390161" y="687675"/>
                      </a:lnTo>
                      <a:cubicBezTo>
                        <a:pt x="1381171" y="687403"/>
                        <a:pt x="1373640" y="684309"/>
                        <a:pt x="1367566" y="678396"/>
                      </a:cubicBezTo>
                      <a:cubicBezTo>
                        <a:pt x="1361493" y="672482"/>
                        <a:pt x="1358334" y="665386"/>
                        <a:pt x="1358091" y="657107"/>
                      </a:cubicBezTo>
                      <a:lnTo>
                        <a:pt x="1358091" y="561056"/>
                      </a:lnTo>
                      <a:cubicBezTo>
                        <a:pt x="1358334" y="552134"/>
                        <a:pt x="1361493" y="544850"/>
                        <a:pt x="1367566" y="539206"/>
                      </a:cubicBezTo>
                      <a:cubicBezTo>
                        <a:pt x="1373640" y="533562"/>
                        <a:pt x="1381171" y="530649"/>
                        <a:pt x="1390161" y="530467"/>
                      </a:cubicBezTo>
                      <a:lnTo>
                        <a:pt x="1828747" y="530467"/>
                      </a:lnTo>
                      <a:cubicBezTo>
                        <a:pt x="1837725" y="530648"/>
                        <a:pt x="1845247" y="533562"/>
                        <a:pt x="1851314" y="539206"/>
                      </a:cubicBezTo>
                      <a:cubicBezTo>
                        <a:pt x="1857380" y="544850"/>
                        <a:pt x="1860534" y="552134"/>
                        <a:pt x="1860777" y="561056"/>
                      </a:cubicBezTo>
                      <a:lnTo>
                        <a:pt x="1860777" y="1008298"/>
                      </a:lnTo>
                      <a:cubicBezTo>
                        <a:pt x="1860534" y="1017282"/>
                        <a:pt x="1857380" y="1024809"/>
                        <a:pt x="1851314" y="1030879"/>
                      </a:cubicBezTo>
                      <a:cubicBezTo>
                        <a:pt x="1845247" y="1036949"/>
                        <a:pt x="1837725" y="1040105"/>
                        <a:pt x="1828747" y="1040348"/>
                      </a:cubicBezTo>
                      <a:lnTo>
                        <a:pt x="1713736" y="1040348"/>
                      </a:lnTo>
                      <a:cubicBezTo>
                        <a:pt x="1704758" y="1040105"/>
                        <a:pt x="1697237" y="1036949"/>
                        <a:pt x="1691170" y="1030879"/>
                      </a:cubicBezTo>
                      <a:cubicBezTo>
                        <a:pt x="1685106" y="1024809"/>
                        <a:pt x="1681951" y="1017282"/>
                        <a:pt x="1681708" y="1008298"/>
                      </a:cubicBezTo>
                      <a:lnTo>
                        <a:pt x="1681708" y="903520"/>
                      </a:lnTo>
                      <a:cubicBezTo>
                        <a:pt x="1649333" y="949561"/>
                        <a:pt x="1605479" y="987049"/>
                        <a:pt x="1550146" y="1015984"/>
                      </a:cubicBezTo>
                      <a:cubicBezTo>
                        <a:pt x="1494814" y="1044918"/>
                        <a:pt x="1425449" y="1059841"/>
                        <a:pt x="1342056" y="1060751"/>
                      </a:cubicBezTo>
                      <a:cubicBezTo>
                        <a:pt x="1242034" y="1059762"/>
                        <a:pt x="1153151" y="1036170"/>
                        <a:pt x="1075408" y="989972"/>
                      </a:cubicBezTo>
                      <a:cubicBezTo>
                        <a:pt x="997665" y="943774"/>
                        <a:pt x="936442" y="880901"/>
                        <a:pt x="891741" y="801352"/>
                      </a:cubicBezTo>
                      <a:cubicBezTo>
                        <a:pt x="847039" y="721803"/>
                        <a:pt x="824241" y="631508"/>
                        <a:pt x="823344" y="530467"/>
                      </a:cubicBezTo>
                      <a:cubicBezTo>
                        <a:pt x="824393" y="429358"/>
                        <a:pt x="848668" y="339017"/>
                        <a:pt x="896168" y="259443"/>
                      </a:cubicBezTo>
                      <a:cubicBezTo>
                        <a:pt x="943667" y="179868"/>
                        <a:pt x="1008093" y="116981"/>
                        <a:pt x="1089445" y="70781"/>
                      </a:cubicBezTo>
                      <a:cubicBezTo>
                        <a:pt x="1170796" y="24580"/>
                        <a:pt x="1262774" y="987"/>
                        <a:pt x="1365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grpSp>
        </p:grpSp>
      </p:grpSp>
      <p:grpSp>
        <p:nvGrpSpPr>
          <p:cNvPr id="40" name="组合 39">
            <a:extLst>
              <a:ext uri="{FF2B5EF4-FFF2-40B4-BE49-F238E27FC236}">
                <a16:creationId xmlns:a16="http://schemas.microsoft.com/office/drawing/2014/main" id="{D7AA3651-C990-E924-A1C6-1E6DFC530DA2}"/>
              </a:ext>
            </a:extLst>
          </p:cNvPr>
          <p:cNvGrpSpPr/>
          <p:nvPr/>
        </p:nvGrpSpPr>
        <p:grpSpPr>
          <a:xfrm>
            <a:off x="9994267" y="1398454"/>
            <a:ext cx="1552712" cy="4609351"/>
            <a:chOff x="10136844" y="1398454"/>
            <a:chExt cx="1552712" cy="4609351"/>
          </a:xfrm>
        </p:grpSpPr>
        <p:cxnSp>
          <p:nvCxnSpPr>
            <p:cNvPr id="25" name="Straight Connector 524">
              <a:extLst>
                <a:ext uri="{FF2B5EF4-FFF2-40B4-BE49-F238E27FC236}">
                  <a16:creationId xmlns:a16="http://schemas.microsoft.com/office/drawing/2014/main" id="{BADA18D3-2996-7501-BF45-0C2EF411CE3C}"/>
                </a:ext>
              </a:extLst>
            </p:cNvPr>
            <p:cNvCxnSpPr>
              <a:cxnSpLocks/>
            </p:cNvCxnSpPr>
            <p:nvPr/>
          </p:nvCxnSpPr>
          <p:spPr>
            <a:xfrm>
              <a:off x="10913200" y="1962150"/>
              <a:ext cx="1" cy="2880000"/>
            </a:xfrm>
            <a:prstGeom prst="line">
              <a:avLst/>
            </a:prstGeom>
            <a:ln w="12700" cap="rnd">
              <a:solidFill>
                <a:schemeClr val="accent6"/>
              </a:solidFill>
              <a:round/>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6" name="Rectangle 8">
              <a:extLst>
                <a:ext uri="{FF2B5EF4-FFF2-40B4-BE49-F238E27FC236}">
                  <a16:creationId xmlns:a16="http://schemas.microsoft.com/office/drawing/2014/main" id="{4FF59F2C-6DB4-5C1A-BE92-D35CF6C5434D}"/>
                </a:ext>
              </a:extLst>
            </p:cNvPr>
            <p:cNvSpPr/>
            <p:nvPr/>
          </p:nvSpPr>
          <p:spPr>
            <a:xfrm>
              <a:off x="10136844" y="1398454"/>
              <a:ext cx="1552712" cy="441275"/>
            </a:xfrm>
            <a:prstGeom prst="rect">
              <a:avLst/>
            </a:prstGeom>
          </p:spPr>
          <p:txBody>
            <a:bodyPr wrap="square" lIns="0" tIns="0" rIns="0" bIns="0">
              <a:spAutoFit/>
            </a:bodyPr>
            <a:lstStyle/>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下一</a:t>
              </a:r>
              <a:r>
                <a:rPr lang="zh-CN" altLang="en-US" sz="1600" dirty="0">
                  <a:solidFill>
                    <a:srgbClr val="2853DC"/>
                  </a:solidFill>
                  <a:latin typeface="Microsoft Sans Serif" panose="020B0604020202020204" pitchFamily="34" charset="0"/>
                  <a:ea typeface="黑体" panose="02010609060101010101" pitchFamily="49" charset="-122"/>
                </a:rPr>
                <a:t>个</a:t>
              </a:r>
              <a:endParaRPr kumimoji="0" lang="en-US" altLang="zh-CN"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a:p>
              <a:pPr marL="0" marR="0" lvl="0" indent="0" algn="ctr" defTabSz="914400" rtl="0" eaLnBrk="1" fontAlgn="auto" latinLnBrk="0" hangingPunct="1">
                <a:lnSpc>
                  <a:spcPct val="87000"/>
                </a:lnSpc>
                <a:spcBef>
                  <a:spcPts val="0"/>
                </a:spcBef>
                <a:spcAft>
                  <a:spcPts val="100"/>
                </a:spcAft>
                <a:buClrTx/>
                <a:buSzTx/>
                <a:buFontTx/>
                <a:buNone/>
                <a:tabLst/>
                <a:defRPr/>
              </a:pPr>
              <a:r>
                <a:rPr kumimoji="0" lang="zh-CN" alt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rPr>
                <a:t>创新平台</a:t>
              </a:r>
              <a:endParaRPr kumimoji="0" lang="en-US" sz="1600" b="0" i="0" u="none" strike="noStrike" kern="1200" cap="none" spc="0" normalizeH="0" baseline="0" noProof="0" dirty="0">
                <a:ln>
                  <a:noFill/>
                </a:ln>
                <a:solidFill>
                  <a:srgbClr val="2853DC"/>
                </a:solidFill>
                <a:effectLst/>
                <a:uLnTx/>
                <a:uFillTx/>
                <a:latin typeface="Microsoft Sans Serif" panose="020B0604020202020204" pitchFamily="34" charset="0"/>
                <a:ea typeface="黑体" panose="02010609060101010101" pitchFamily="49" charset="-122"/>
                <a:cs typeface="+mn-cs"/>
              </a:endParaRPr>
            </a:p>
          </p:txBody>
        </p:sp>
        <p:sp>
          <p:nvSpPr>
            <p:cNvPr id="27" name="TextBox 70">
              <a:extLst>
                <a:ext uri="{FF2B5EF4-FFF2-40B4-BE49-F238E27FC236}">
                  <a16:creationId xmlns:a16="http://schemas.microsoft.com/office/drawing/2014/main" id="{B3C897FA-3431-FB56-E3DE-0D0242C2F4DE}"/>
                </a:ext>
              </a:extLst>
            </p:cNvPr>
            <p:cNvSpPr txBox="1"/>
            <p:nvPr/>
          </p:nvSpPr>
          <p:spPr>
            <a:xfrm>
              <a:off x="10169747" y="5098325"/>
              <a:ext cx="1469357" cy="909480"/>
            </a:xfrm>
            <a:prstGeom prst="rect">
              <a:avLst/>
            </a:prstGeom>
            <a:noFill/>
            <a:effectLst/>
          </p:spPr>
          <p:txBody>
            <a:bodyPr wrap="square" lIns="0" tIns="0" rIns="0" bIns="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20</a:t>
              </a:r>
              <a:r>
                <a:rPr kumimoji="0" lang="en-US" altLang="zh-CN"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3</a:t>
              </a:r>
              <a:r>
                <a:rPr kumimoji="0" lang="en-US" sz="2200" b="1"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0s</a:t>
              </a:r>
            </a:p>
            <a:p>
              <a:pPr marL="0" marR="0" lvl="0" indent="0" algn="ctr" defTabSz="914400" rtl="0" eaLnBrk="1" fontAlgn="base" latinLnBrk="0" hangingPunct="1">
                <a:lnSpc>
                  <a:spcPct val="95000"/>
                </a:lnSpc>
                <a:spcBef>
                  <a:spcPct val="0"/>
                </a:spcBef>
                <a:spcAft>
                  <a:spcPct val="0"/>
                </a:spcAft>
                <a:buClrTx/>
                <a:buSzTx/>
                <a:buFontTx/>
                <a:buNone/>
                <a:tabLst/>
                <a:defRPr/>
              </a:pPr>
              <a:r>
                <a:rPr lang="zh-CN" altLang="en-US" sz="1600" dirty="0">
                  <a:solidFill>
                    <a:srgbClr val="39A3B5"/>
                  </a:solidFill>
                  <a:latin typeface="Microsoft Sans Serif" panose="020B0604020202020204" pitchFamily="34" charset="0"/>
                  <a:ea typeface="黑体" panose="02010609060101010101" pitchFamily="49" charset="-122"/>
                  <a:cs typeface="Microsoft Sans Serif" panose="020B0604020202020204" pitchFamily="34" charset="0"/>
                </a:rPr>
                <a:t>下一代无线技术</a:t>
              </a:r>
              <a:endParaRPr kumimoji="0" lang="en-US" sz="1600" b="0" i="0" u="none" strike="noStrike" kern="1200" cap="none" spc="0" normalizeH="0" baseline="0" noProof="0" dirty="0">
                <a:ln>
                  <a:noFill/>
                </a:ln>
                <a:solidFill>
                  <a:srgbClr val="39A3B5"/>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ctr" defTabSz="914400" rtl="0" eaLnBrk="1" fontAlgn="base" latinLnBrk="0" hangingPunct="1">
                <a:lnSpc>
                  <a:spcPct val="107000"/>
                </a:lnSpc>
                <a:spcBef>
                  <a:spcPts val="300"/>
                </a:spcBef>
                <a:spcAft>
                  <a:spcPct val="0"/>
                </a:spcAft>
                <a:buClrTx/>
                <a:buSzTx/>
                <a:buFontTx/>
                <a:buNone/>
                <a:tabLst/>
                <a:defRPr/>
              </a:pPr>
              <a:r>
                <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AI</a:t>
              </a:r>
              <a:r>
                <a:rPr kumimoji="0" lang="zh-CN" alt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原生、全新频谱、射频感知和更多其它特性</a:t>
              </a:r>
              <a:endParaRPr kumimoji="0" lang="en-US" sz="1000" b="0" i="0" u="none" strike="noStrike" kern="1200" cap="none" spc="0" normalizeH="0" baseline="0" noProof="0" dirty="0">
                <a:ln>
                  <a:noFill/>
                </a:ln>
                <a:solidFill>
                  <a:srgbClr val="445776"/>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34" name="组合 33">
              <a:extLst>
                <a:ext uri="{FF2B5EF4-FFF2-40B4-BE49-F238E27FC236}">
                  <a16:creationId xmlns:a16="http://schemas.microsoft.com/office/drawing/2014/main" id="{F00E2D47-EDF8-4E7E-7D2E-51C76429FB71}"/>
                </a:ext>
              </a:extLst>
            </p:cNvPr>
            <p:cNvGrpSpPr/>
            <p:nvPr/>
          </p:nvGrpSpPr>
          <p:grpSpPr>
            <a:xfrm>
              <a:off x="10329850" y="2889993"/>
              <a:ext cx="1166700" cy="1166692"/>
              <a:chOff x="10329850" y="2889993"/>
              <a:chExt cx="1166700" cy="1166692"/>
            </a:xfrm>
          </p:grpSpPr>
          <p:sp>
            <p:nvSpPr>
              <p:cNvPr id="29" name="Oval 197">
                <a:extLst>
                  <a:ext uri="{FF2B5EF4-FFF2-40B4-BE49-F238E27FC236}">
                    <a16:creationId xmlns:a16="http://schemas.microsoft.com/office/drawing/2014/main" id="{C95D4B35-57A0-0BB2-9EB8-A656BB47AB7B}"/>
                  </a:ext>
                </a:extLst>
              </p:cNvPr>
              <p:cNvSpPr/>
              <p:nvPr/>
            </p:nvSpPr>
            <p:spPr bwMode="gray">
              <a:xfrm>
                <a:off x="10329850" y="2889993"/>
                <a:ext cx="1166700" cy="1166692"/>
              </a:xfrm>
              <a:prstGeom prst="ellipse">
                <a:avLst/>
              </a:prstGeom>
              <a:solidFill>
                <a:schemeClr val="accent6"/>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sp>
            <p:nvSpPr>
              <p:cNvPr id="31" name="Oval 200">
                <a:extLst>
                  <a:ext uri="{FF2B5EF4-FFF2-40B4-BE49-F238E27FC236}">
                    <a16:creationId xmlns:a16="http://schemas.microsoft.com/office/drawing/2014/main" id="{50D9F519-7287-13E6-2A63-9665244AC935}"/>
                  </a:ext>
                </a:extLst>
              </p:cNvPr>
              <p:cNvSpPr/>
              <p:nvPr/>
            </p:nvSpPr>
            <p:spPr bwMode="gray">
              <a:xfrm>
                <a:off x="10419011" y="2979156"/>
                <a:ext cx="988371" cy="988367"/>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黑体" panose="02010609060101010101" pitchFamily="49" charset="-122"/>
                  <a:cs typeface="+mn-cs"/>
                </a:endParaRPr>
              </a:p>
            </p:txBody>
          </p:sp>
          <p:sp>
            <p:nvSpPr>
              <p:cNvPr id="33" name="文本框 32">
                <a:extLst>
                  <a:ext uri="{FF2B5EF4-FFF2-40B4-BE49-F238E27FC236}">
                    <a16:creationId xmlns:a16="http://schemas.microsoft.com/office/drawing/2014/main" id="{026CDA73-96FF-7763-41AF-91F780BF5C19}"/>
                  </a:ext>
                </a:extLst>
              </p:cNvPr>
              <p:cNvSpPr txBox="1"/>
              <p:nvPr/>
            </p:nvSpPr>
            <p:spPr>
              <a:xfrm>
                <a:off x="10566934" y="3198865"/>
                <a:ext cx="739822" cy="561372"/>
              </a:xfrm>
              <a:prstGeom prst="rect">
                <a:avLst/>
              </a:prstGeom>
            </p:spPr>
            <p:txBody>
              <a:bodyPr wrap="square" lIns="0" tIns="0" rIns="0" bIns="0" rtlCol="0">
                <a:spAutoFit/>
              </a:bodyPr>
              <a:lstStyle/>
              <a:p>
                <a:pPr algn="l">
                  <a:lnSpc>
                    <a:spcPct val="96000"/>
                  </a:lnSpc>
                </a:pPr>
                <a:r>
                  <a:rPr lang="en-US" altLang="zh-CN" sz="3800" b="1" dirty="0">
                    <a:solidFill>
                      <a:schemeClr val="bg1"/>
                    </a:solidFill>
                    <a:latin typeface="Microsoft Sans Serif" panose="020B0604020202020204" pitchFamily="34" charset="0"/>
                    <a:ea typeface="黑体" panose="02010609060101010101" pitchFamily="49" charset="-122"/>
                    <a:cs typeface="Microsoft Sans Serif" panose="020B0604020202020204" pitchFamily="34" charset="0"/>
                  </a:rPr>
                  <a:t>6G</a:t>
                </a:r>
                <a:endParaRPr lang="zh-CN" altLang="en-US" sz="3800" b="1" dirty="0">
                  <a:solidFill>
                    <a:schemeClr val="bg1"/>
                  </a:solidFill>
                  <a:latin typeface="Microsoft Sans Serif" panose="020B0604020202020204" pitchFamily="34" charset="0"/>
                  <a:ea typeface="黑体" panose="02010609060101010101" pitchFamily="49" charset="-122"/>
                  <a:cs typeface="Microsoft Sans Serif" panose="020B0604020202020204" pitchFamily="34" charset="0"/>
                </a:endParaRPr>
              </a:p>
            </p:txBody>
          </p:sp>
        </p:grpSp>
      </p:grpSp>
    </p:spTree>
    <p:extLst>
      <p:ext uri="{BB962C8B-B14F-4D97-AF65-F5344CB8AC3E}">
        <p14:creationId xmlns:p14="http://schemas.microsoft.com/office/powerpoint/2010/main" val="132513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talking on a cell phone&#10;&#10;Description automatically generated">
            <a:extLst>
              <a:ext uri="{FF2B5EF4-FFF2-40B4-BE49-F238E27FC236}">
                <a16:creationId xmlns:a16="http://schemas.microsoft.com/office/drawing/2014/main" id="{4DA91C67-D5C1-40B0-8C61-7BAAD6910D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517"/>
          <a:stretch/>
        </p:blipFill>
        <p:spPr>
          <a:xfrm>
            <a:off x="7658872" y="3272466"/>
            <a:ext cx="4533128" cy="3582642"/>
          </a:xfrm>
          <a:prstGeom prst="rect">
            <a:avLst/>
          </a:prstGeom>
        </p:spPr>
      </p:pic>
      <p:pic>
        <p:nvPicPr>
          <p:cNvPr id="24" name="Picture 23">
            <a:extLst>
              <a:ext uri="{FF2B5EF4-FFF2-40B4-BE49-F238E27FC236}">
                <a16:creationId xmlns:a16="http://schemas.microsoft.com/office/drawing/2014/main" id="{2C326442-000B-499B-ABDA-E7A99599EE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17479" y="3775940"/>
            <a:ext cx="1928819" cy="1069735"/>
          </a:xfrm>
          <a:prstGeom prst="rect">
            <a:avLst/>
          </a:prstGeom>
          <a:effectLst>
            <a:softEdge rad="12700"/>
          </a:effectLst>
        </p:spPr>
      </p:pic>
      <p:sp>
        <p:nvSpPr>
          <p:cNvPr id="36" name="Text Placeholder 4">
            <a:extLst>
              <a:ext uri="{FF2B5EF4-FFF2-40B4-BE49-F238E27FC236}">
                <a16:creationId xmlns:a16="http://schemas.microsoft.com/office/drawing/2014/main" id="{2DA0197A-F2CE-4D6C-A785-6EFFC9FDFC19}"/>
              </a:ext>
            </a:extLst>
          </p:cNvPr>
          <p:cNvSpPr txBox="1">
            <a:spLocks/>
          </p:cNvSpPr>
          <p:nvPr/>
        </p:nvSpPr>
        <p:spPr>
          <a:xfrm>
            <a:off x="314190" y="2566451"/>
            <a:ext cx="3045698" cy="2862322"/>
          </a:xfrm>
          <a:prstGeom prst="rect">
            <a:avLst/>
          </a:prstGeom>
        </p:spPr>
        <p:txBody>
          <a:bodyPr wrap="square">
            <a:spAutoFit/>
          </a:bodyPr>
          <a:lst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a:lnSpc>
                <a:spcPct val="100000"/>
              </a:lnSpc>
              <a:spcAft>
                <a:spcPts val="1200"/>
              </a:spcAft>
              <a:buClr>
                <a:schemeClr val="bg1"/>
              </a:buClr>
              <a:buFont typeface="宋体" panose="02010600030101010101" pitchFamily="2" charset="-122"/>
              <a:buChar char="•"/>
              <a:defRPr/>
            </a:pPr>
            <a:r>
              <a:rPr lang="zh-CN" altLang="en-US" sz="2000" dirty="0">
                <a:solidFill>
                  <a:schemeClr val="bg1"/>
                </a:solidFill>
                <a:latin typeface="Microsoft Sans Serif" panose="020B0604020202020204" pitchFamily="34" charset="0"/>
                <a:ea typeface="黑体" panose="02010609060101010101" pitchFamily="49" charset="-122"/>
              </a:rPr>
              <a:t>在灾害期间，智能手机接收公共预警消息</a:t>
            </a:r>
            <a:endParaRPr lang="en-US" sz="2000" dirty="0">
              <a:solidFill>
                <a:schemeClr val="bg1"/>
              </a:solidFill>
              <a:latin typeface="Microsoft Sans Serif" panose="020B0604020202020204" pitchFamily="34" charset="0"/>
              <a:ea typeface="黑体" panose="02010609060101010101" pitchFamily="49" charset="-122"/>
            </a:endParaRPr>
          </a:p>
          <a:p>
            <a:pPr marR="0" lvl="0" fontAlgn="auto">
              <a:lnSpc>
                <a:spcPct val="100000"/>
              </a:lnSpc>
              <a:spcAft>
                <a:spcPts val="1200"/>
              </a:spcAft>
              <a:buClr>
                <a:schemeClr val="bg1"/>
              </a:buClr>
              <a:buSzTx/>
              <a:buFont typeface="宋体" panose="02010600030101010101" pitchFamily="2" charset="-122"/>
              <a:buChar char="•"/>
              <a:tabLst/>
              <a:defRPr/>
            </a:pPr>
            <a:r>
              <a:rPr lang="zh-CN" altLang="en-US" sz="2000" dirty="0">
                <a:solidFill>
                  <a:schemeClr val="bg1"/>
                </a:solidFill>
                <a:latin typeface="Microsoft Sans Serif" panose="020B0604020202020204" pitchFamily="34" charset="0"/>
                <a:ea typeface="黑体" panose="02010609060101010101" pitchFamily="49" charset="-122"/>
              </a:rPr>
              <a:t>更高效地分发海量数据和直播媒体内容</a:t>
            </a:r>
            <a:endParaRPr lang="en-US" altLang="zh-CN" sz="2000" dirty="0">
              <a:solidFill>
                <a:schemeClr val="bg1"/>
              </a:solidFill>
              <a:latin typeface="Microsoft Sans Serif" panose="020B0604020202020204" pitchFamily="34" charset="0"/>
              <a:ea typeface="黑体" panose="02010609060101010101" pitchFamily="49" charset="-122"/>
            </a:endParaRPr>
          </a:p>
          <a:p>
            <a:pPr>
              <a:lnSpc>
                <a:spcPct val="100000"/>
              </a:lnSpc>
              <a:spcAft>
                <a:spcPts val="1200"/>
              </a:spcAft>
              <a:buClr>
                <a:schemeClr val="bg1"/>
              </a:buClr>
              <a:buFont typeface="宋体" panose="02010600030101010101" pitchFamily="2" charset="-122"/>
              <a:buChar char="•"/>
              <a:defRPr/>
            </a:pPr>
            <a:r>
              <a:rPr lang="zh-CN" altLang="en-US" sz="2000" dirty="0">
                <a:solidFill>
                  <a:schemeClr val="bg1"/>
                </a:solidFill>
                <a:latin typeface="Microsoft Sans Serif" panose="020B0604020202020204" pitchFamily="34" charset="0"/>
                <a:ea typeface="黑体" panose="02010609060101010101" pitchFamily="49" charset="-122"/>
              </a:rPr>
              <a:t>降低电商和来自</a:t>
            </a:r>
            <a:r>
              <a:rPr lang="en-US" altLang="zh-CN" sz="2000" dirty="0">
                <a:solidFill>
                  <a:schemeClr val="bg1"/>
                </a:solidFill>
                <a:latin typeface="Microsoft Sans Serif" panose="020B0604020202020204" pitchFamily="34" charset="0"/>
                <a:ea typeface="黑体" panose="02010609060101010101" pitchFamily="49" charset="-122"/>
              </a:rPr>
              <a:t>OTT</a:t>
            </a:r>
            <a:r>
              <a:rPr lang="zh-CN" altLang="en-US" sz="2000" dirty="0">
                <a:solidFill>
                  <a:schemeClr val="bg1"/>
                </a:solidFill>
                <a:latin typeface="Microsoft Sans Serif" panose="020B0604020202020204" pitchFamily="34" charset="0"/>
                <a:ea typeface="黑体" panose="02010609060101010101" pitchFamily="49" charset="-122"/>
              </a:rPr>
              <a:t>的其它实时内容的数据传输成本</a:t>
            </a:r>
            <a:endParaRPr lang="en-US" sz="2000" dirty="0">
              <a:solidFill>
                <a:schemeClr val="bg1"/>
              </a:solidFill>
              <a:latin typeface="Microsoft Sans Serif" panose="020B0604020202020204" pitchFamily="34" charset="0"/>
              <a:ea typeface="黑体" panose="02010609060101010101" pitchFamily="49" charset="-122"/>
            </a:endParaRPr>
          </a:p>
        </p:txBody>
      </p:sp>
      <p:sp>
        <p:nvSpPr>
          <p:cNvPr id="37" name="Title 8">
            <a:extLst>
              <a:ext uri="{FF2B5EF4-FFF2-40B4-BE49-F238E27FC236}">
                <a16:creationId xmlns:a16="http://schemas.microsoft.com/office/drawing/2014/main" id="{7F02D02A-BFCD-46DF-AD9A-0E4FFF9F8DC5}"/>
              </a:ext>
            </a:extLst>
          </p:cNvPr>
          <p:cNvSpPr txBox="1">
            <a:spLocks/>
          </p:cNvSpPr>
          <p:nvPr/>
        </p:nvSpPr>
        <p:spPr>
          <a:xfrm>
            <a:off x="304045" y="769489"/>
            <a:ext cx="3055843" cy="1138773"/>
          </a:xfrm>
          <a:prstGeom prst="rect">
            <a:avLst/>
          </a:prstGeom>
        </p:spPr>
        <p:txBody>
          <a:bodyPr wrap="square">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j-cs"/>
              </a:rPr>
              <a:t>5G</a:t>
            </a:r>
            <a:r>
              <a:rPr kumimoji="0" lang="zh-CN" altLang="en-US" sz="3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j-cs"/>
              </a:rPr>
              <a:t>广播为广泛部署带来优势</a:t>
            </a:r>
            <a:endParaRPr kumimoji="0" lang="en-US" sz="3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j-cs"/>
            </a:endParaRPr>
          </a:p>
        </p:txBody>
      </p:sp>
      <p:pic>
        <p:nvPicPr>
          <p:cNvPr id="5" name="Picture 4" descr="A living room filled with furniture and a large window&#10;&#10;Description automatically generated">
            <a:extLst>
              <a:ext uri="{FF2B5EF4-FFF2-40B4-BE49-F238E27FC236}">
                <a16:creationId xmlns:a16="http://schemas.microsoft.com/office/drawing/2014/main" id="{65DC04DF-7E5A-4BF9-94D4-630A2ACD8E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686" r="4622"/>
          <a:stretch/>
        </p:blipFill>
        <p:spPr>
          <a:xfrm>
            <a:off x="3700353" y="3392032"/>
            <a:ext cx="4052308" cy="3477498"/>
          </a:xfrm>
          <a:prstGeom prst="rect">
            <a:avLst/>
          </a:prstGeom>
        </p:spPr>
      </p:pic>
      <p:pic>
        <p:nvPicPr>
          <p:cNvPr id="35" name="Picture 34">
            <a:extLst>
              <a:ext uri="{FF2B5EF4-FFF2-40B4-BE49-F238E27FC236}">
                <a16:creationId xmlns:a16="http://schemas.microsoft.com/office/drawing/2014/main" id="{E0F88D31-A50B-4FDD-B3B2-62200B19AD9B}"/>
              </a:ext>
            </a:extLst>
          </p:cNvPr>
          <p:cNvPicPr>
            <a:picLocks noChangeAspect="1"/>
          </p:cNvPicPr>
          <p:nvPr/>
        </p:nvPicPr>
        <p:blipFill rotWithShape="1">
          <a:blip r:embed="rId6">
            <a:extLst>
              <a:ext uri="{28A0092B-C50C-407E-A947-70E740481C1C}">
                <a14:useLocalDpi xmlns:a14="http://schemas.microsoft.com/office/drawing/2010/main" val="0"/>
              </a:ext>
            </a:extLst>
          </a:blip>
          <a:srcRect l="3682" r="6142"/>
          <a:stretch/>
        </p:blipFill>
        <p:spPr>
          <a:xfrm>
            <a:off x="5120890" y="4284905"/>
            <a:ext cx="1338902" cy="875351"/>
          </a:xfrm>
          <a:prstGeom prst="rect">
            <a:avLst/>
          </a:prstGeom>
        </p:spPr>
      </p:pic>
      <p:pic>
        <p:nvPicPr>
          <p:cNvPr id="9" name="Picture 8">
            <a:extLst>
              <a:ext uri="{FF2B5EF4-FFF2-40B4-BE49-F238E27FC236}">
                <a16:creationId xmlns:a16="http://schemas.microsoft.com/office/drawing/2014/main" id="{D53AC91D-C449-4C41-B876-D2CE21624A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334" b="4867"/>
          <a:stretch/>
        </p:blipFill>
        <p:spPr>
          <a:xfrm>
            <a:off x="7756581" y="2892"/>
            <a:ext cx="4435420" cy="3396796"/>
          </a:xfrm>
          <a:prstGeom prst="rect">
            <a:avLst/>
          </a:prstGeom>
        </p:spPr>
      </p:pic>
      <p:pic>
        <p:nvPicPr>
          <p:cNvPr id="20" name="Picture 19">
            <a:extLst>
              <a:ext uri="{FF2B5EF4-FFF2-40B4-BE49-F238E27FC236}">
                <a16:creationId xmlns:a16="http://schemas.microsoft.com/office/drawing/2014/main" id="{8FD938E9-525E-487C-8649-F753CF1C825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773" r="7028" b="5603"/>
          <a:stretch/>
        </p:blipFill>
        <p:spPr>
          <a:xfrm>
            <a:off x="3691029" y="1783977"/>
            <a:ext cx="2048261" cy="1618134"/>
          </a:xfrm>
          <a:prstGeom prst="rect">
            <a:avLst/>
          </a:prstGeom>
        </p:spPr>
      </p:pic>
      <p:pic>
        <p:nvPicPr>
          <p:cNvPr id="17" name="Picture 16">
            <a:extLst>
              <a:ext uri="{FF2B5EF4-FFF2-40B4-BE49-F238E27FC236}">
                <a16:creationId xmlns:a16="http://schemas.microsoft.com/office/drawing/2014/main" id="{794DD589-EBF5-4B53-82DF-32F34F36BC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5553" b="-1043"/>
          <a:stretch/>
        </p:blipFill>
        <p:spPr>
          <a:xfrm>
            <a:off x="5731446" y="0"/>
            <a:ext cx="2033560" cy="1908262"/>
          </a:xfrm>
          <a:prstGeom prst="rect">
            <a:avLst/>
          </a:prstGeom>
        </p:spPr>
      </p:pic>
      <p:pic>
        <p:nvPicPr>
          <p:cNvPr id="19" name="Picture 18">
            <a:extLst>
              <a:ext uri="{FF2B5EF4-FFF2-40B4-BE49-F238E27FC236}">
                <a16:creationId xmlns:a16="http://schemas.microsoft.com/office/drawing/2014/main" id="{1E8C58B4-394E-49BE-80A0-FB39F2B72A2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4389" b="5870"/>
          <a:stretch/>
        </p:blipFill>
        <p:spPr>
          <a:xfrm>
            <a:off x="5731446" y="1790958"/>
            <a:ext cx="2033559" cy="1611152"/>
          </a:xfrm>
          <a:prstGeom prst="rect">
            <a:avLst/>
          </a:prstGeom>
        </p:spPr>
      </p:pic>
      <p:pic>
        <p:nvPicPr>
          <p:cNvPr id="18" name="Picture 17">
            <a:extLst>
              <a:ext uri="{FF2B5EF4-FFF2-40B4-BE49-F238E27FC236}">
                <a16:creationId xmlns:a16="http://schemas.microsoft.com/office/drawing/2014/main" id="{2C1C21AB-A2FF-4CA3-9678-7582E8DF55E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4057" b="4235"/>
          <a:stretch/>
        </p:blipFill>
        <p:spPr>
          <a:xfrm>
            <a:off x="3691030" y="100"/>
            <a:ext cx="2042206" cy="1785583"/>
          </a:xfrm>
          <a:prstGeom prst="rect">
            <a:avLst/>
          </a:prstGeom>
        </p:spPr>
      </p:pic>
      <p:sp>
        <p:nvSpPr>
          <p:cNvPr id="22" name="Rectangle 21">
            <a:extLst>
              <a:ext uri="{FF2B5EF4-FFF2-40B4-BE49-F238E27FC236}">
                <a16:creationId xmlns:a16="http://schemas.microsoft.com/office/drawing/2014/main" id="{6DA93456-31BC-4096-B2C9-6657BD4254B0}"/>
              </a:ext>
            </a:extLst>
          </p:cNvPr>
          <p:cNvSpPr/>
          <p:nvPr/>
        </p:nvSpPr>
        <p:spPr>
          <a:xfrm>
            <a:off x="3724036" y="2661942"/>
            <a:ext cx="8484468" cy="738647"/>
          </a:xfrm>
          <a:prstGeom prst="rect">
            <a:avLst/>
          </a:prstGeom>
          <a:gradFill flip="none" rotWithShape="1">
            <a:gsLst>
              <a:gs pos="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de-DE" sz="1800" b="0" i="0" u="none" strike="noStrike" kern="1200" cap="none" spc="0" normalizeH="0" noProof="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3" name="Rectangle 22">
            <a:extLst>
              <a:ext uri="{FF2B5EF4-FFF2-40B4-BE49-F238E27FC236}">
                <a16:creationId xmlns:a16="http://schemas.microsoft.com/office/drawing/2014/main" id="{F6449521-1B05-4B03-8A1C-BF7182B6E745}"/>
              </a:ext>
            </a:extLst>
          </p:cNvPr>
          <p:cNvSpPr/>
          <p:nvPr/>
        </p:nvSpPr>
        <p:spPr>
          <a:xfrm>
            <a:off x="3763358" y="2829762"/>
            <a:ext cx="3555050" cy="511486"/>
          </a:xfrm>
          <a:prstGeom prst="rect">
            <a:avLst/>
          </a:prstGeom>
        </p:spPr>
        <p:txBody>
          <a:bodyPr wrap="square" lIns="182880" tIns="0" rIns="0" bIns="182880" anchor="t" anchorCtr="0">
            <a:noAutofit/>
          </a:bodyPr>
          <a:lstStyle/>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rPr>
              <a:t>现场活动（例如音乐会和体育赛事）</a:t>
            </a:r>
            <a:endParaRPr kumimoji="0" lang="en-US" altLang="zh-CN"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rPr>
              <a:t>视频流传输</a:t>
            </a:r>
            <a:endParaRPr kumimoji="0" 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32" name="Rectangle 31">
            <a:extLst>
              <a:ext uri="{FF2B5EF4-FFF2-40B4-BE49-F238E27FC236}">
                <a16:creationId xmlns:a16="http://schemas.microsoft.com/office/drawing/2014/main" id="{DDD3D907-BF86-4D4F-9FFA-9EA5A10D524B}"/>
              </a:ext>
            </a:extLst>
          </p:cNvPr>
          <p:cNvSpPr/>
          <p:nvPr/>
        </p:nvSpPr>
        <p:spPr>
          <a:xfrm>
            <a:off x="7817479" y="2829761"/>
            <a:ext cx="2685932" cy="502784"/>
          </a:xfrm>
          <a:prstGeom prst="rect">
            <a:avLst/>
          </a:prstGeom>
        </p:spPr>
        <p:txBody>
          <a:bodyPr wrap="square" lIns="182880" tIns="0" rIns="0" bIns="182880" anchor="t" anchorCtr="0">
            <a:noAutofit/>
          </a:bodyPr>
          <a:lstStyle/>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rPr>
              <a:t>公共安全通信</a:t>
            </a:r>
            <a:endParaRPr kumimoji="0" lang="en-US"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sp>
        <p:nvSpPr>
          <p:cNvPr id="10" name="Rectangle 21">
            <a:extLst>
              <a:ext uri="{FF2B5EF4-FFF2-40B4-BE49-F238E27FC236}">
                <a16:creationId xmlns:a16="http://schemas.microsoft.com/office/drawing/2014/main" id="{3088861A-D684-3921-810F-DC84024FA9C0}"/>
              </a:ext>
            </a:extLst>
          </p:cNvPr>
          <p:cNvSpPr/>
          <p:nvPr/>
        </p:nvSpPr>
        <p:spPr>
          <a:xfrm>
            <a:off x="3691029" y="5670790"/>
            <a:ext cx="8500971" cy="1193464"/>
          </a:xfrm>
          <a:prstGeom prst="rect">
            <a:avLst/>
          </a:prstGeom>
          <a:gradFill flip="none" rotWithShape="1">
            <a:gsLst>
              <a:gs pos="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de-DE" sz="1800" b="0" i="0" u="none" strike="noStrike" kern="1200" cap="none" spc="0" normalizeH="0" noProof="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6" name="Rectangle 25">
            <a:extLst>
              <a:ext uri="{FF2B5EF4-FFF2-40B4-BE49-F238E27FC236}">
                <a16:creationId xmlns:a16="http://schemas.microsoft.com/office/drawing/2014/main" id="{569ED28B-139D-4262-BBC9-F9D11080DF4C}"/>
              </a:ext>
            </a:extLst>
          </p:cNvPr>
          <p:cNvSpPr/>
          <p:nvPr/>
        </p:nvSpPr>
        <p:spPr>
          <a:xfrm>
            <a:off x="3763358" y="6190560"/>
            <a:ext cx="3362757" cy="427396"/>
          </a:xfrm>
          <a:prstGeom prst="rect">
            <a:avLst/>
          </a:prstGeom>
        </p:spPr>
        <p:txBody>
          <a:bodyPr wrap="square" lIns="182880" tIns="0" rIns="0" bIns="182880" anchor="t" anchorCtr="0">
            <a:noAutofit/>
          </a:bodyPr>
          <a:lstStyle/>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rPr>
              <a:t>数字电视广播</a:t>
            </a:r>
            <a:br>
              <a:rPr kumimoji="0" lang="en-US" altLang="zh-CN"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rPr>
            </a:br>
            <a:r>
              <a:rPr kumimoji="0" lang="zh-CN" alt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rPr>
              <a:t>例如线性电视传输</a:t>
            </a:r>
            <a:endParaRPr kumimoji="0" lang="en-US" sz="1400" b="0" i="0" u="none" strike="noStrike" kern="1200" cap="none" spc="0" normalizeH="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25" name="Rectangle 24">
            <a:extLst>
              <a:ext uri="{FF2B5EF4-FFF2-40B4-BE49-F238E27FC236}">
                <a16:creationId xmlns:a16="http://schemas.microsoft.com/office/drawing/2014/main" id="{FE378A5B-7DB3-4A90-8737-BE5508E5FFB7}"/>
              </a:ext>
            </a:extLst>
          </p:cNvPr>
          <p:cNvSpPr/>
          <p:nvPr/>
        </p:nvSpPr>
        <p:spPr>
          <a:xfrm>
            <a:off x="7817479" y="6190561"/>
            <a:ext cx="3528484" cy="427396"/>
          </a:xfrm>
          <a:prstGeom prst="rect">
            <a:avLst/>
          </a:prstGeom>
        </p:spPr>
        <p:txBody>
          <a:bodyPr wrap="square" lIns="182880" tIns="0" rIns="0" bIns="182880" anchor="t" anchorCtr="0">
            <a:noAutofit/>
          </a:bodyPr>
          <a:lstStyle/>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rPr>
              <a:t>直播商务</a:t>
            </a:r>
            <a:endParaRPr kumimoji="0" lang="en-US" altLang="zh-CN"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endParaRPr>
          </a:p>
          <a:p>
            <a:pPr marL="0" marR="0" lvl="0" indent="0" algn="l" defTabSz="914400" rtl="0" eaLnBrk="1" fontAlgn="auto" latinLnBrk="0" hangingPunct="1">
              <a:spcBef>
                <a:spcPts val="0"/>
              </a:spcBef>
              <a:spcAft>
                <a:spcPts val="0"/>
              </a:spcAft>
              <a:buClr>
                <a:srgbClr val="E98306"/>
              </a:buClr>
              <a:buSzTx/>
              <a:buFont typeface="Arial" panose="020B0604020202020204" pitchFamily="34" charset="0"/>
              <a:buChar char="​"/>
              <a:tabLst/>
              <a:defRPr/>
            </a:pPr>
            <a:r>
              <a:rPr kumimoji="0" lang="zh-CN" altLang="en-US"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rPr>
              <a:t>例如广播手机购物</a:t>
            </a:r>
            <a:endParaRPr kumimoji="0" lang="en-US" sz="1400" b="0" i="0" u="none" strike="noStrike" kern="1200" cap="none" spc="0" normalizeH="0" noProof="0" dirty="0">
              <a:ln>
                <a:noFill/>
              </a:ln>
              <a:solidFill>
                <a:srgbClr val="F7F8FA"/>
              </a:solidFill>
              <a:effectLst/>
              <a:uLnTx/>
              <a:uFillTx/>
              <a:latin typeface="Microsoft Sans Serif" panose="020B0604020202020204" pitchFamily="34" charset="0"/>
              <a:ea typeface="黑体" panose="02010609060101010101" pitchFamily="49" charset="-122"/>
              <a:cs typeface="+mn-cs"/>
            </a:endParaRPr>
          </a:p>
        </p:txBody>
      </p:sp>
      <p:cxnSp>
        <p:nvCxnSpPr>
          <p:cNvPr id="28" name="直接连接符 27">
            <a:extLst>
              <a:ext uri="{FF2B5EF4-FFF2-40B4-BE49-F238E27FC236}">
                <a16:creationId xmlns:a16="http://schemas.microsoft.com/office/drawing/2014/main" id="{A3270DBA-A12F-A9DD-913A-4DEACF4FCC60}"/>
              </a:ext>
            </a:extLst>
          </p:cNvPr>
          <p:cNvCxnSpPr/>
          <p:nvPr/>
        </p:nvCxnSpPr>
        <p:spPr>
          <a:xfrm>
            <a:off x="457202" y="2093495"/>
            <a:ext cx="2808000" cy="0"/>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53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rPr>
              <a:t>ITU-R-EBU</a:t>
            </a:r>
            <a:r>
              <a:rPr kumimoji="0" lang="zh-CN" altLang="en-US" sz="800" b="0" i="0" u="none" strike="noStrike" kern="1200" cap="none" spc="0" normalizeH="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rPr>
              <a:t>联合研讨会</a:t>
            </a:r>
            <a:r>
              <a:rPr lang="zh-CN" altLang="en-US" dirty="0">
                <a:solidFill>
                  <a:srgbClr val="445776">
                    <a:lumMod val="60000"/>
                    <a:lumOff val="40000"/>
                  </a:srgbClr>
                </a:solidFill>
                <a:latin typeface="Microsoft Sans Serif" panose="020B0604020202020204" pitchFamily="34" charset="0"/>
                <a:ea typeface="黑体" panose="02010609060101010101" pitchFamily="49" charset="-122"/>
              </a:rPr>
              <a:t>“</a:t>
            </a:r>
            <a:r>
              <a:rPr kumimoji="0" lang="zh-CN" altLang="en-US" sz="800" b="0" i="0" u="none" strike="noStrike" kern="1200" cap="none" spc="0" normalizeH="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rPr>
              <a:t>危机时期的广播</a:t>
            </a:r>
            <a:r>
              <a:rPr kumimoji="0" lang="en-US" sz="800" b="0" i="0" u="none" strike="noStrike" kern="1200" cap="none" spc="0" normalizeH="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rPr>
              <a:t> – 2023</a:t>
            </a:r>
            <a:r>
              <a:rPr lang="zh-CN" altLang="en-US" dirty="0">
                <a:solidFill>
                  <a:srgbClr val="445776">
                    <a:lumMod val="60000"/>
                    <a:lumOff val="40000"/>
                  </a:srgbClr>
                </a:solidFill>
                <a:latin typeface="Microsoft Sans Serif" panose="020B0604020202020204" pitchFamily="34" charset="0"/>
                <a:ea typeface="黑体" panose="02010609060101010101" pitchFamily="49" charset="-122"/>
              </a:rPr>
              <a:t>”</a:t>
            </a:r>
            <a:endParaRPr kumimoji="0" lang="en-US" sz="800" b="0" i="0" u="none" strike="noStrike" kern="1200" cap="none" spc="0" normalizeH="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endParaRP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3971"/>
            <a:ext cx="11187112" cy="440633"/>
          </a:xfrm>
        </p:spPr>
        <p:txBody>
          <a:bodyPr/>
          <a:lstStyle/>
          <a:p>
            <a:r>
              <a:rPr kumimoji="0" lang="en-US" sz="3400" b="0" i="0" u="none" strike="noStrike" kern="1200" cap="none" spc="0" normalizeH="0" noProof="0" dirty="0">
                <a:ln>
                  <a:noFill/>
                </a:ln>
                <a:effectLst/>
                <a:uLnTx/>
                <a:uFillTx/>
                <a:latin typeface="Microsoft Sans Serif" panose="020B0604020202020204" pitchFamily="34" charset="0"/>
                <a:ea typeface="黑体" panose="02010609060101010101" pitchFamily="49" charset="-122"/>
              </a:rPr>
              <a:t>5G</a:t>
            </a:r>
            <a:r>
              <a:rPr kumimoji="0" lang="zh-CN" altLang="en-US" sz="3400" b="0" i="0" u="none" strike="noStrike" kern="1200" cap="none" spc="0" normalizeH="0" noProof="0" dirty="0">
                <a:ln>
                  <a:noFill/>
                </a:ln>
                <a:effectLst/>
                <a:uLnTx/>
                <a:uFillTx/>
                <a:latin typeface="Microsoft Sans Serif" panose="020B0604020202020204" pitchFamily="34" charset="0"/>
                <a:ea typeface="黑体" panose="02010609060101010101" pitchFamily="49" charset="-122"/>
              </a:rPr>
              <a:t>广播</a:t>
            </a:r>
            <a:r>
              <a:rPr kumimoji="0" lang="en-US" altLang="zh-CN" sz="3400" b="0" i="0" u="none" strike="noStrike" kern="1200" cap="none" spc="0" normalizeH="0" noProof="0" dirty="0">
                <a:ln>
                  <a:noFill/>
                </a:ln>
                <a:effectLst/>
                <a:uLnTx/>
                <a:uFillTx/>
                <a:latin typeface="黑体" panose="02010609060101010101" pitchFamily="49" charset="-122"/>
                <a:ea typeface="黑体" panose="02010609060101010101" pitchFamily="49" charset="-122"/>
              </a:rPr>
              <a:t>——</a:t>
            </a:r>
            <a:r>
              <a:rPr kumimoji="0" lang="zh-CN" altLang="en-US" sz="3400" b="0" i="0" u="none" strike="noStrike" kern="1200" cap="none" spc="0" normalizeH="0" noProof="0" dirty="0">
                <a:ln>
                  <a:noFill/>
                </a:ln>
                <a:effectLst/>
                <a:uLnTx/>
                <a:uFillTx/>
                <a:latin typeface="Microsoft Sans Serif" panose="020B0604020202020204" pitchFamily="34" charset="0"/>
                <a:ea typeface="黑体" panose="02010609060101010101" pitchFamily="49" charset="-122"/>
              </a:rPr>
              <a:t>面向多用例的核心特性</a:t>
            </a:r>
            <a:endParaRPr lang="en-US" dirty="0">
              <a:latin typeface="Microsoft Sans Serif" panose="020B0604020202020204" pitchFamily="34" charset="0"/>
              <a:ea typeface="黑体" panose="02010609060101010101" pitchFamily="49" charset="-122"/>
            </a:endParaRPr>
          </a:p>
        </p:txBody>
      </p:sp>
      <p:graphicFrame>
        <p:nvGraphicFramePr>
          <p:cNvPr id="6" name="Diagram 5">
            <a:extLst>
              <a:ext uri="{FF2B5EF4-FFF2-40B4-BE49-F238E27FC236}">
                <a16:creationId xmlns:a16="http://schemas.microsoft.com/office/drawing/2014/main" id="{89CB6858-B8F1-3E4D-8ADF-877D8E6F4CA7}"/>
              </a:ext>
            </a:extLst>
          </p:cNvPr>
          <p:cNvGraphicFramePr/>
          <p:nvPr>
            <p:extLst>
              <p:ext uri="{D42A27DB-BD31-4B8C-83A1-F6EECF244321}">
                <p14:modId xmlns:p14="http://schemas.microsoft.com/office/powerpoint/2010/main" val="3681005214"/>
              </p:ext>
            </p:extLst>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967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860671F2-D27B-CFD4-2170-F4E2B4BCCE7A}"/>
              </a:ext>
            </a:extLst>
          </p:cNvPr>
          <p:cNvPicPr>
            <a:picLocks noChangeAspect="1"/>
          </p:cNvPicPr>
          <p:nvPr/>
        </p:nvPicPr>
        <p:blipFill rotWithShape="1">
          <a:blip r:embed="rId2"/>
          <a:srcRect l="16491" t="92" r="21658"/>
          <a:stretch/>
        </p:blipFill>
        <p:spPr>
          <a:xfrm>
            <a:off x="4644190" y="0"/>
            <a:ext cx="7547810" cy="6858000"/>
          </a:xfrm>
          <a:prstGeom prst="rect">
            <a:avLst/>
          </a:prstGeom>
        </p:spPr>
      </p:pic>
      <p:sp>
        <p:nvSpPr>
          <p:cNvPr id="18" name="Rectangle 14">
            <a:extLst>
              <a:ext uri="{FF2B5EF4-FFF2-40B4-BE49-F238E27FC236}">
                <a16:creationId xmlns:a16="http://schemas.microsoft.com/office/drawing/2014/main" id="{E277083A-7B63-F43C-3FFB-C52E3D92FF54}"/>
              </a:ext>
            </a:extLst>
          </p:cNvPr>
          <p:cNvSpPr/>
          <p:nvPr/>
        </p:nvSpPr>
        <p:spPr>
          <a:xfrm>
            <a:off x="4644190" y="-1"/>
            <a:ext cx="7547810" cy="6858001"/>
          </a:xfrm>
          <a:prstGeom prst="rect">
            <a:avLst/>
          </a:prstGeom>
          <a:gradFill>
            <a:gsLst>
              <a:gs pos="0">
                <a:srgbClr val="3F77AE"/>
              </a:gs>
              <a:gs pos="51000">
                <a:srgbClr val="3F77AE">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err="1">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20" name="文本框 19">
            <a:extLst>
              <a:ext uri="{FF2B5EF4-FFF2-40B4-BE49-F238E27FC236}">
                <a16:creationId xmlns:a16="http://schemas.microsoft.com/office/drawing/2014/main" id="{7D9AE212-8DBD-3F49-811B-ED492295C15A}"/>
              </a:ext>
            </a:extLst>
          </p:cNvPr>
          <p:cNvSpPr txBox="1"/>
          <p:nvPr/>
        </p:nvSpPr>
        <p:spPr>
          <a:xfrm>
            <a:off x="457202" y="818148"/>
            <a:ext cx="3838072" cy="1046440"/>
          </a:xfrm>
          <a:prstGeom prst="rect">
            <a:avLst/>
          </a:prstGeom>
        </p:spPr>
        <p:txBody>
          <a:bodyPr wrap="square" lIns="0" tIns="0" rIns="0" bIns="0" rtlCol="0">
            <a:spAutoFit/>
          </a:bodyPr>
          <a:lstStyle/>
          <a:p>
            <a:pPr>
              <a:lnSpc>
                <a:spcPct val="100000"/>
              </a:lnSpc>
              <a:spcBef>
                <a:spcPts val="0"/>
              </a:spcBef>
            </a:pPr>
            <a:r>
              <a:rPr lang="en-US" altLang="zh-CN" sz="3400" dirty="0">
                <a:solidFill>
                  <a:schemeClr val="bg1"/>
                </a:solidFill>
                <a:latin typeface="Microsoft Sans Serif" panose="020B0604020202020204" pitchFamily="34" charset="0"/>
                <a:ea typeface="黑体" panose="02010609060101010101" pitchFamily="49" charset="-122"/>
              </a:rPr>
              <a:t>5G</a:t>
            </a:r>
            <a:r>
              <a:rPr lang="zh-CN" altLang="en-US" sz="3400" dirty="0">
                <a:solidFill>
                  <a:schemeClr val="bg1"/>
                </a:solidFill>
                <a:latin typeface="Microsoft Sans Serif" panose="020B0604020202020204" pitchFamily="34" charset="0"/>
                <a:ea typeface="黑体" panose="02010609060101010101" pitchFamily="49" charset="-122"/>
              </a:rPr>
              <a:t>广播实现</a:t>
            </a:r>
            <a:endParaRPr lang="en-US" altLang="zh-CN" sz="3400" dirty="0">
              <a:solidFill>
                <a:schemeClr val="bg1"/>
              </a:solidFill>
              <a:latin typeface="Microsoft Sans Serif" panose="020B0604020202020204" pitchFamily="34" charset="0"/>
              <a:ea typeface="黑体" panose="02010609060101010101" pitchFamily="49" charset="-122"/>
            </a:endParaRPr>
          </a:p>
          <a:p>
            <a:pPr>
              <a:lnSpc>
                <a:spcPct val="100000"/>
              </a:lnSpc>
              <a:spcBef>
                <a:spcPts val="0"/>
              </a:spcBef>
            </a:pPr>
            <a:r>
              <a:rPr lang="zh-CN" altLang="en-US" sz="3400" dirty="0">
                <a:solidFill>
                  <a:schemeClr val="bg1"/>
                </a:solidFill>
                <a:latin typeface="Microsoft Sans Serif" panose="020B0604020202020204" pitchFamily="34" charset="0"/>
                <a:ea typeface="黑体" panose="02010609060101010101" pitchFamily="49" charset="-122"/>
              </a:rPr>
              <a:t>应急服务“人人通”</a:t>
            </a:r>
          </a:p>
        </p:txBody>
      </p:sp>
      <p:cxnSp>
        <p:nvCxnSpPr>
          <p:cNvPr id="22" name="直接连接符 21">
            <a:extLst>
              <a:ext uri="{FF2B5EF4-FFF2-40B4-BE49-F238E27FC236}">
                <a16:creationId xmlns:a16="http://schemas.microsoft.com/office/drawing/2014/main" id="{95A0C0B9-3521-6C91-8109-DCB11E83B047}"/>
              </a:ext>
            </a:extLst>
          </p:cNvPr>
          <p:cNvCxnSpPr/>
          <p:nvPr/>
        </p:nvCxnSpPr>
        <p:spPr>
          <a:xfrm>
            <a:off x="457202" y="2093495"/>
            <a:ext cx="3645566" cy="0"/>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4B83E405-3745-EE18-31CE-1F8501E59D18}"/>
              </a:ext>
            </a:extLst>
          </p:cNvPr>
          <p:cNvSpPr txBox="1">
            <a:spLocks/>
          </p:cNvSpPr>
          <p:nvPr/>
        </p:nvSpPr>
        <p:spPr>
          <a:xfrm>
            <a:off x="457203" y="2517508"/>
            <a:ext cx="3645565" cy="3269680"/>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342900" indent="-342900">
              <a:spcAft>
                <a:spcPts val="1200"/>
              </a:spcAft>
              <a:buClr>
                <a:schemeClr val="bg1"/>
              </a:buClr>
            </a:pPr>
            <a:r>
              <a:rPr lang="zh-CN" altLang="en-US" sz="2000" dirty="0">
                <a:solidFill>
                  <a:schemeClr val="bg1"/>
                </a:solidFill>
                <a:latin typeface="Microsoft Sans Serif" panose="020B0604020202020204" pitchFamily="34" charset="0"/>
                <a:ea typeface="黑体" panose="02010609060101010101" pitchFamily="49" charset="-122"/>
              </a:rPr>
              <a:t>灾前预警：强制唤醒手机等各种终端</a:t>
            </a:r>
            <a:endParaRPr lang="en-US" altLang="zh-CN" sz="2000" dirty="0">
              <a:solidFill>
                <a:schemeClr val="bg1"/>
              </a:solidFill>
              <a:latin typeface="Microsoft Sans Serif" panose="020B0604020202020204" pitchFamily="34" charset="0"/>
              <a:ea typeface="黑体" panose="02010609060101010101" pitchFamily="49" charset="-122"/>
            </a:endParaRPr>
          </a:p>
          <a:p>
            <a:pPr marL="342900" indent="-342900">
              <a:spcAft>
                <a:spcPts val="1200"/>
              </a:spcAft>
              <a:buClr>
                <a:schemeClr val="bg1"/>
              </a:buClr>
            </a:pPr>
            <a:r>
              <a:rPr lang="zh-CN" altLang="en-US" sz="2000" dirty="0">
                <a:solidFill>
                  <a:schemeClr val="bg1"/>
                </a:solidFill>
                <a:latin typeface="Microsoft Sans Serif" panose="020B0604020202020204" pitchFamily="34" charset="0"/>
                <a:ea typeface="黑体" panose="02010609060101010101" pitchFamily="49" charset="-122"/>
              </a:rPr>
              <a:t>灾中救援：广播大塔抗震、防灾级别高、及时可靠的  发布救援信息</a:t>
            </a:r>
            <a:endParaRPr lang="en-US" altLang="zh-CN" sz="2000" dirty="0">
              <a:solidFill>
                <a:schemeClr val="bg1"/>
              </a:solidFill>
              <a:latin typeface="Microsoft Sans Serif" panose="020B0604020202020204" pitchFamily="34" charset="0"/>
              <a:ea typeface="黑体" panose="02010609060101010101" pitchFamily="49" charset="-122"/>
            </a:endParaRPr>
          </a:p>
          <a:p>
            <a:pPr marL="342900" indent="-342900">
              <a:spcAft>
                <a:spcPts val="1200"/>
              </a:spcAft>
              <a:buClr>
                <a:schemeClr val="bg1"/>
              </a:buClr>
            </a:pPr>
            <a:r>
              <a:rPr lang="zh-CN" altLang="en-US" sz="2000" dirty="0">
                <a:solidFill>
                  <a:schemeClr val="bg1"/>
                </a:solidFill>
                <a:latin typeface="Microsoft Sans Serif" panose="020B0604020202020204" pitchFamily="34" charset="0"/>
                <a:ea typeface="黑体" panose="02010609060101010101" pitchFamily="49" charset="-122"/>
              </a:rPr>
              <a:t>灾后重建：稳定民心、坚定信心</a:t>
            </a:r>
            <a:endParaRPr lang="en-US" altLang="zh-CN" sz="2000" dirty="0">
              <a:solidFill>
                <a:schemeClr val="bg1"/>
              </a:solidFill>
              <a:latin typeface="Microsoft Sans Serif"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99563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7D9AE212-8DBD-3F49-811B-ED492295C15A}"/>
              </a:ext>
            </a:extLst>
          </p:cNvPr>
          <p:cNvSpPr txBox="1"/>
          <p:nvPr/>
        </p:nvSpPr>
        <p:spPr>
          <a:xfrm>
            <a:off x="457202" y="818148"/>
            <a:ext cx="3838072" cy="1046440"/>
          </a:xfrm>
          <a:prstGeom prst="rect">
            <a:avLst/>
          </a:prstGeom>
        </p:spPr>
        <p:txBody>
          <a:bodyPr wrap="square" lIns="0" tIns="0" rIns="0" bIns="0" rtlCol="0">
            <a:spAutoFit/>
          </a:bodyPr>
          <a:lstStyle/>
          <a:p>
            <a:pPr>
              <a:lnSpc>
                <a:spcPct val="100000"/>
              </a:lnSpc>
              <a:spcBef>
                <a:spcPts val="0"/>
              </a:spcBef>
            </a:pPr>
            <a:r>
              <a:rPr lang="zh-CN" altLang="en-US" sz="3400" dirty="0">
                <a:solidFill>
                  <a:schemeClr val="bg1"/>
                </a:solidFill>
                <a:latin typeface="Microsoft Sans Serif" panose="020B0604020202020204" pitchFamily="34" charset="0"/>
                <a:ea typeface="黑体" panose="02010609060101010101" pitchFamily="49" charset="-122"/>
              </a:rPr>
              <a:t>传统广播电视大塔最适合应急广播</a:t>
            </a:r>
          </a:p>
        </p:txBody>
      </p:sp>
      <p:cxnSp>
        <p:nvCxnSpPr>
          <p:cNvPr id="22" name="直接连接符 21">
            <a:extLst>
              <a:ext uri="{FF2B5EF4-FFF2-40B4-BE49-F238E27FC236}">
                <a16:creationId xmlns:a16="http://schemas.microsoft.com/office/drawing/2014/main" id="{95A0C0B9-3521-6C91-8109-DCB11E83B047}"/>
              </a:ext>
            </a:extLst>
          </p:cNvPr>
          <p:cNvCxnSpPr/>
          <p:nvPr/>
        </p:nvCxnSpPr>
        <p:spPr>
          <a:xfrm>
            <a:off x="457202" y="2093495"/>
            <a:ext cx="3645566" cy="0"/>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4B83E405-3745-EE18-31CE-1F8501E59D18}"/>
              </a:ext>
            </a:extLst>
          </p:cNvPr>
          <p:cNvSpPr txBox="1">
            <a:spLocks/>
          </p:cNvSpPr>
          <p:nvPr/>
        </p:nvSpPr>
        <p:spPr>
          <a:xfrm>
            <a:off x="360949" y="2596694"/>
            <a:ext cx="3838071" cy="3269680"/>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342900" indent="-342900">
              <a:spcAft>
                <a:spcPts val="1200"/>
              </a:spcAft>
              <a:buClr>
                <a:schemeClr val="bg1"/>
              </a:buClr>
            </a:pPr>
            <a:r>
              <a:rPr lang="zh-CN" altLang="en-US" sz="2000" dirty="0">
                <a:solidFill>
                  <a:schemeClr val="bg1"/>
                </a:solidFill>
                <a:latin typeface="Microsoft Sans Serif" panose="020B0604020202020204" pitchFamily="34" charset="0"/>
                <a:ea typeface="黑体" panose="02010609060101010101" pitchFamily="49" charset="-122"/>
              </a:rPr>
              <a:t>广播电视塔抗震等级通常为重点设防类建筑，抗震等级高于本地区抗震设防烈度一度</a:t>
            </a:r>
            <a:r>
              <a:rPr lang="en-US" altLang="zh-CN" sz="2000" baseline="30000" dirty="0">
                <a:solidFill>
                  <a:schemeClr val="bg1"/>
                </a:solidFill>
                <a:latin typeface="Microsoft Sans Serif" panose="020B0604020202020204" pitchFamily="34" charset="0"/>
                <a:ea typeface="黑体" panose="02010609060101010101" pitchFamily="49" charset="-122"/>
              </a:rPr>
              <a:t>1</a:t>
            </a:r>
            <a:endParaRPr lang="en-US" altLang="zh-CN" sz="2000" dirty="0">
              <a:solidFill>
                <a:schemeClr val="bg1"/>
              </a:solidFill>
              <a:latin typeface="Microsoft Sans Serif" panose="020B0604020202020204" pitchFamily="34" charset="0"/>
              <a:ea typeface="黑体" panose="02010609060101010101" pitchFamily="49" charset="-122"/>
            </a:endParaRPr>
          </a:p>
          <a:p>
            <a:pPr marL="342900" indent="-342900">
              <a:spcAft>
                <a:spcPts val="1200"/>
              </a:spcAft>
              <a:buClr>
                <a:schemeClr val="bg1"/>
              </a:buClr>
            </a:pPr>
            <a:r>
              <a:rPr lang="zh-CN" altLang="en-US" sz="2000" dirty="0">
                <a:solidFill>
                  <a:schemeClr val="bg1"/>
                </a:solidFill>
                <a:latin typeface="Microsoft Sans Serif" panose="020B0604020202020204" pitchFamily="34" charset="0"/>
                <a:ea typeface="黑体" panose="02010609060101010101" pitchFamily="49" charset="-122"/>
              </a:rPr>
              <a:t>大塔高度通常为</a:t>
            </a:r>
            <a:r>
              <a:rPr lang="en-US" altLang="zh-CN" sz="2000" dirty="0">
                <a:solidFill>
                  <a:schemeClr val="bg1"/>
                </a:solidFill>
                <a:latin typeface="Microsoft Sans Serif" panose="020B0604020202020204" pitchFamily="34" charset="0"/>
                <a:ea typeface="黑体" panose="02010609060101010101" pitchFamily="49" charset="-122"/>
              </a:rPr>
              <a:t>200</a:t>
            </a:r>
            <a:r>
              <a:rPr lang="zh-CN" altLang="en-US" sz="2000" dirty="0">
                <a:solidFill>
                  <a:schemeClr val="bg1"/>
                </a:solidFill>
                <a:latin typeface="Microsoft Sans Serif" panose="020B0604020202020204" pitchFamily="34" charset="0"/>
                <a:ea typeface="黑体" panose="02010609060101010101" pitchFamily="49" charset="-122"/>
              </a:rPr>
              <a:t>米以上，功率不小于</a:t>
            </a:r>
            <a:r>
              <a:rPr lang="en-US" altLang="zh-CN" sz="2000" dirty="0">
                <a:solidFill>
                  <a:schemeClr val="bg1"/>
                </a:solidFill>
                <a:latin typeface="Microsoft Sans Serif" panose="020B0604020202020204" pitchFamily="34" charset="0"/>
                <a:ea typeface="黑体" panose="02010609060101010101" pitchFamily="49" charset="-122"/>
              </a:rPr>
              <a:t>1</a:t>
            </a:r>
            <a:r>
              <a:rPr lang="zh-CN" altLang="en-US" sz="2000" dirty="0">
                <a:solidFill>
                  <a:schemeClr val="bg1"/>
                </a:solidFill>
                <a:latin typeface="Microsoft Sans Serif" panose="020B0604020202020204" pitchFamily="34" charset="0"/>
                <a:ea typeface="黑体" panose="02010609060101010101" pitchFamily="49" charset="-122"/>
              </a:rPr>
              <a:t>千瓦，单站覆盖可达数百平方公里或更大</a:t>
            </a:r>
          </a:p>
        </p:txBody>
      </p:sp>
      <p:sp>
        <p:nvSpPr>
          <p:cNvPr id="3" name="文本框 2">
            <a:extLst>
              <a:ext uri="{FF2B5EF4-FFF2-40B4-BE49-F238E27FC236}">
                <a16:creationId xmlns:a16="http://schemas.microsoft.com/office/drawing/2014/main" id="{DB640438-7F90-D1F0-8E0C-4A19B00F34E8}"/>
              </a:ext>
            </a:extLst>
          </p:cNvPr>
          <p:cNvSpPr txBox="1"/>
          <p:nvPr/>
        </p:nvSpPr>
        <p:spPr>
          <a:xfrm>
            <a:off x="457203" y="6320589"/>
            <a:ext cx="3645564" cy="132985"/>
          </a:xfrm>
          <a:prstGeom prst="rect">
            <a:avLst/>
          </a:prstGeom>
        </p:spPr>
        <p:txBody>
          <a:bodyPr wrap="square" lIns="0" tIns="0" rIns="0" bIns="0" rtlCol="0">
            <a:spAutoFit/>
          </a:bodyPr>
          <a:lstStyle/>
          <a:p>
            <a:pPr algn="l">
              <a:lnSpc>
                <a:spcPct val="96000"/>
              </a:lnSpc>
            </a:pPr>
            <a:r>
              <a:rPr lang="en-US" altLang="zh-CN" sz="900" dirty="0">
                <a:solidFill>
                  <a:schemeClr val="bg1"/>
                </a:solidFill>
                <a:latin typeface="Microsoft Sans Serif"/>
                <a:ea typeface="黑体" panose="02010609060101010101" pitchFamily="49" charset="-122"/>
                <a:cs typeface="Microsoft Sans Serif" panose="020B0604020202020204" pitchFamily="34" charset="0"/>
              </a:rPr>
              <a:t>1. </a:t>
            </a:r>
            <a:r>
              <a:rPr lang="zh-CN" altLang="en-US" sz="900" dirty="0">
                <a:solidFill>
                  <a:schemeClr val="bg1"/>
                </a:solidFill>
                <a:latin typeface="Microsoft Sans Serif"/>
                <a:ea typeface="黑体" panose="02010609060101010101" pitchFamily="49" charset="-122"/>
                <a:cs typeface="Microsoft Sans Serif" panose="020B0604020202020204" pitchFamily="34" charset="0"/>
              </a:rPr>
              <a:t>根据</a:t>
            </a:r>
            <a:r>
              <a:rPr lang="en-US" altLang="zh-CN" sz="900" dirty="0">
                <a:solidFill>
                  <a:schemeClr val="bg1"/>
                </a:solidFill>
                <a:latin typeface="Microsoft Sans Serif"/>
                <a:ea typeface="黑体" panose="02010609060101010101" pitchFamily="49" charset="-122"/>
                <a:cs typeface="Microsoft Sans Serif" panose="020B0604020202020204" pitchFamily="34" charset="0"/>
              </a:rPr>
              <a:t>GY 5060-2008</a:t>
            </a:r>
            <a:r>
              <a:rPr lang="zh-CN" altLang="en-US" sz="900" dirty="0">
                <a:solidFill>
                  <a:schemeClr val="bg1"/>
                </a:solidFill>
                <a:latin typeface="Microsoft Sans Serif"/>
                <a:ea typeface="黑体" panose="02010609060101010101" pitchFamily="49" charset="-122"/>
                <a:cs typeface="Microsoft Sans Serif" panose="020B0604020202020204" pitchFamily="34" charset="0"/>
              </a:rPr>
              <a:t>，广播电影电视建筑工程抗震设防分类标准</a:t>
            </a:r>
          </a:p>
        </p:txBody>
      </p:sp>
      <p:pic>
        <p:nvPicPr>
          <p:cNvPr id="5" name="图片 4" descr="夜晚建筑亮着灯的城市&#10;&#10;描述已自动生成">
            <a:extLst>
              <a:ext uri="{FF2B5EF4-FFF2-40B4-BE49-F238E27FC236}">
                <a16:creationId xmlns:a16="http://schemas.microsoft.com/office/drawing/2014/main" id="{FE6DE843-8FD3-D525-CA40-E5237EBEBCC3}"/>
              </a:ext>
            </a:extLst>
          </p:cNvPr>
          <p:cNvPicPr>
            <a:picLocks noChangeAspect="1"/>
          </p:cNvPicPr>
          <p:nvPr/>
        </p:nvPicPr>
        <p:blipFill rotWithShape="1">
          <a:blip r:embed="rId2">
            <a:extLst>
              <a:ext uri="{28A0092B-C50C-407E-A947-70E740481C1C}">
                <a14:useLocalDpi xmlns:a14="http://schemas.microsoft.com/office/drawing/2010/main" val="0"/>
              </a:ext>
            </a:extLst>
          </a:blip>
          <a:srcRect l="41386" t="13164" r="20353" b="34736"/>
          <a:stretch/>
        </p:blipFill>
        <p:spPr>
          <a:xfrm>
            <a:off x="4641574" y="0"/>
            <a:ext cx="7550426" cy="6858000"/>
          </a:xfrm>
          <a:prstGeom prst="rect">
            <a:avLst/>
          </a:prstGeom>
        </p:spPr>
      </p:pic>
    </p:spTree>
    <p:extLst>
      <p:ext uri="{BB962C8B-B14F-4D97-AF65-F5344CB8AC3E}">
        <p14:creationId xmlns:p14="http://schemas.microsoft.com/office/powerpoint/2010/main" val="3169448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altLang="zh-CN" sz="800" b="0" i="0" u="none" strike="noStrike" kern="1200" cap="none" spc="0" normalizeH="0" baseline="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cs typeface="+mn-cs"/>
              </a:rPr>
              <a:t>ITU-R-EBU</a:t>
            </a:r>
            <a:r>
              <a:rPr kumimoji="0" lang="zh-CN" altLang="en-US" sz="800" b="0" i="0" u="none" strike="noStrike" kern="1200" cap="none" spc="0" normalizeH="0" baseline="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cs typeface="+mn-cs"/>
              </a:rPr>
              <a:t>联合研讨会“危机时期的广播</a:t>
            </a:r>
            <a:r>
              <a:rPr kumimoji="0" lang="en-US" altLang="zh-CN" sz="800" b="0" i="0" u="none" strike="noStrike" kern="1200" cap="none" spc="0" normalizeH="0" baseline="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cs typeface="+mn-cs"/>
              </a:rPr>
              <a:t> – 2023</a:t>
            </a:r>
            <a:r>
              <a:rPr kumimoji="0" lang="zh-CN" altLang="en-US" sz="800" b="0" i="0" u="none" strike="noStrike" kern="1200" cap="none" spc="0" normalizeH="0" baseline="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cs typeface="+mn-cs"/>
              </a:rPr>
              <a:t>”</a:t>
            </a:r>
            <a:endParaRPr kumimoji="0" lang="en-US" altLang="zh-CN" sz="800" b="0" i="0" u="none" strike="noStrike" kern="1200" cap="none" spc="0" normalizeH="0" baseline="0" noProof="0" dirty="0">
              <a:ln>
                <a:noFill/>
              </a:ln>
              <a:solidFill>
                <a:srgbClr val="445776">
                  <a:lumMod val="60000"/>
                  <a:lumOff val="40000"/>
                </a:srgbClr>
              </a:solidFill>
              <a:effectLst/>
              <a:uLnTx/>
              <a:uFillTx/>
              <a:latin typeface="Microsoft Sans Serif" panose="020B0604020202020204" pitchFamily="34" charset="0"/>
              <a:ea typeface="黑体" panose="02010609060101010101" pitchFamily="49" charset="-122"/>
              <a:cs typeface="+mn-cs"/>
            </a:endParaRP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zh-CN" altLang="en-US" dirty="0">
                <a:latin typeface="Microsoft Sans Serif" panose="020B0604020202020204" pitchFamily="34" charset="0"/>
                <a:ea typeface="黑体" panose="02010609060101010101" pitchFamily="49" charset="-122"/>
              </a:rPr>
              <a:t>基础应急广播业务示意</a:t>
            </a:r>
            <a:endParaRPr lang="en-US" dirty="0">
              <a:latin typeface="Microsoft Sans Serif" panose="020B0604020202020204" pitchFamily="34" charset="0"/>
              <a:ea typeface="黑体" panose="02010609060101010101" pitchFamily="49" charset="-122"/>
            </a:endParaRPr>
          </a:p>
        </p:txBody>
      </p:sp>
      <p:grpSp>
        <p:nvGrpSpPr>
          <p:cNvPr id="7" name="Group 6">
            <a:extLst>
              <a:ext uri="{FF2B5EF4-FFF2-40B4-BE49-F238E27FC236}">
                <a16:creationId xmlns:a16="http://schemas.microsoft.com/office/drawing/2014/main" id="{8B8B8DC1-A58F-40E9-8EA1-9EC53141FCF4}"/>
              </a:ext>
            </a:extLst>
          </p:cNvPr>
          <p:cNvGrpSpPr/>
          <p:nvPr/>
        </p:nvGrpSpPr>
        <p:grpSpPr>
          <a:xfrm>
            <a:off x="4803915" y="1800462"/>
            <a:ext cx="1809915" cy="1532173"/>
            <a:chOff x="5484982" y="2647863"/>
            <a:chExt cx="1222039" cy="1037544"/>
          </a:xfrm>
        </p:grpSpPr>
        <p:grpSp>
          <p:nvGrpSpPr>
            <p:cNvPr id="8" name="Group 7">
              <a:extLst>
                <a:ext uri="{FF2B5EF4-FFF2-40B4-BE49-F238E27FC236}">
                  <a16:creationId xmlns:a16="http://schemas.microsoft.com/office/drawing/2014/main" id="{8394BAF3-7300-41F5-AB64-52F8DE1D108F}"/>
                </a:ext>
              </a:extLst>
            </p:cNvPr>
            <p:cNvGrpSpPr/>
            <p:nvPr/>
          </p:nvGrpSpPr>
          <p:grpSpPr>
            <a:xfrm>
              <a:off x="5644949" y="2647863"/>
              <a:ext cx="902105" cy="1037544"/>
              <a:chOff x="1156464" y="2287783"/>
              <a:chExt cx="803098" cy="923672"/>
            </a:xfrm>
          </p:grpSpPr>
          <p:grpSp>
            <p:nvGrpSpPr>
              <p:cNvPr id="11" name="Group 10">
                <a:extLst>
                  <a:ext uri="{FF2B5EF4-FFF2-40B4-BE49-F238E27FC236}">
                    <a16:creationId xmlns:a16="http://schemas.microsoft.com/office/drawing/2014/main" id="{2C971BB5-CA41-40EA-A8EF-0D71E009A867}"/>
                  </a:ext>
                </a:extLst>
              </p:cNvPr>
              <p:cNvGrpSpPr/>
              <p:nvPr/>
            </p:nvGrpSpPr>
            <p:grpSpPr>
              <a:xfrm>
                <a:off x="1266649" y="2287783"/>
                <a:ext cx="578218" cy="576574"/>
                <a:chOff x="2744787" y="87313"/>
                <a:chExt cx="6702426" cy="6683376"/>
              </a:xfrm>
            </p:grpSpPr>
            <p:sp>
              <p:nvSpPr>
                <p:cNvPr id="13" name="Oval 12">
                  <a:extLst>
                    <a:ext uri="{FF2B5EF4-FFF2-40B4-BE49-F238E27FC236}">
                      <a16:creationId xmlns:a16="http://schemas.microsoft.com/office/drawing/2014/main" id="{483F9FE2-DD37-4F24-BEE4-03C7D024EED9}"/>
                    </a:ext>
                  </a:extLst>
                </p:cNvPr>
                <p:cNvSpPr>
                  <a:spLocks noChangeArrowheads="1"/>
                </p:cNvSpPr>
                <p:nvPr/>
              </p:nvSpPr>
              <p:spPr bwMode="auto">
                <a:xfrm>
                  <a:off x="4408488" y="1746250"/>
                  <a:ext cx="3375025" cy="33655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sp>
              <p:nvSpPr>
                <p:cNvPr id="14" name="Freeform: Shape 13">
                  <a:extLst>
                    <a:ext uri="{FF2B5EF4-FFF2-40B4-BE49-F238E27FC236}">
                      <a16:creationId xmlns:a16="http://schemas.microsoft.com/office/drawing/2014/main" id="{D771EF0F-2F6E-4B25-A197-BC32B2B8CF7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grpSp>
          <p:sp>
            <p:nvSpPr>
              <p:cNvPr id="12" name="Freeform: Shape 38">
                <a:extLst>
                  <a:ext uri="{FF2B5EF4-FFF2-40B4-BE49-F238E27FC236}">
                    <a16:creationId xmlns:a16="http://schemas.microsoft.com/office/drawing/2014/main" id="{A5A6BB4B-8557-4598-9A3B-CC81A0C27406}"/>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grpSp>
        <p:sp>
          <p:nvSpPr>
            <p:cNvPr id="9" name="Freeform 97">
              <a:extLst>
                <a:ext uri="{FF2B5EF4-FFF2-40B4-BE49-F238E27FC236}">
                  <a16:creationId xmlns:a16="http://schemas.microsoft.com/office/drawing/2014/main" id="{CE93EA7D-125E-4ADD-A838-96126782E10B}"/>
                </a:ext>
              </a:extLst>
            </p:cNvPr>
            <p:cNvSpPr>
              <a:spLocks noChangeAspect="1"/>
            </p:cNvSpPr>
            <p:nvPr/>
          </p:nvSpPr>
          <p:spPr bwMode="auto">
            <a:xfrm rot="16200000">
              <a:off x="5396722" y="2834479"/>
              <a:ext cx="450049" cy="273530"/>
            </a:xfrm>
            <a:custGeom>
              <a:avLst/>
              <a:gdLst>
                <a:gd name="connsiteX0" fmla="*/ 934552 w 1867224"/>
                <a:gd name="connsiteY0" fmla="*/ 833541 h 1134862"/>
                <a:gd name="connsiteX1" fmla="*/ 1405004 w 1867224"/>
                <a:gd name="connsiteY1" fmla="*/ 955953 h 1134862"/>
                <a:gd name="connsiteX2" fmla="*/ 1442641 w 1867224"/>
                <a:gd name="connsiteY2" fmla="*/ 1087780 h 1134862"/>
                <a:gd name="connsiteX3" fmla="*/ 1357959 w 1867224"/>
                <a:gd name="connsiteY3" fmla="*/ 1134862 h 1134862"/>
                <a:gd name="connsiteX4" fmla="*/ 1315619 w 1867224"/>
                <a:gd name="connsiteY4" fmla="*/ 1120737 h 1134862"/>
                <a:gd name="connsiteX5" fmla="*/ 934552 w 1867224"/>
                <a:gd name="connsiteY5" fmla="*/ 1021867 h 1134862"/>
                <a:gd name="connsiteX6" fmla="*/ 553485 w 1867224"/>
                <a:gd name="connsiteY6" fmla="*/ 1120737 h 1134862"/>
                <a:gd name="connsiteX7" fmla="*/ 426463 w 1867224"/>
                <a:gd name="connsiteY7" fmla="*/ 1087780 h 1134862"/>
                <a:gd name="connsiteX8" fmla="*/ 459395 w 1867224"/>
                <a:gd name="connsiteY8" fmla="*/ 955953 h 1134862"/>
                <a:gd name="connsiteX9" fmla="*/ 934552 w 1867224"/>
                <a:gd name="connsiteY9" fmla="*/ 833541 h 1134862"/>
                <a:gd name="connsiteX10" fmla="*/ 933957 w 1867224"/>
                <a:gd name="connsiteY10" fmla="*/ 400030 h 1134862"/>
                <a:gd name="connsiteX11" fmla="*/ 1621680 w 1867224"/>
                <a:gd name="connsiteY11" fmla="*/ 583594 h 1134862"/>
                <a:gd name="connsiteX12" fmla="*/ 1654653 w 1867224"/>
                <a:gd name="connsiteY12" fmla="*/ 710677 h 1134862"/>
                <a:gd name="connsiteX13" fmla="*/ 1574576 w 1867224"/>
                <a:gd name="connsiteY13" fmla="*/ 757744 h 1134862"/>
                <a:gd name="connsiteX14" fmla="*/ 1527472 w 1867224"/>
                <a:gd name="connsiteY14" fmla="*/ 743624 h 1134862"/>
                <a:gd name="connsiteX15" fmla="*/ 933957 w 1867224"/>
                <a:gd name="connsiteY15" fmla="*/ 588301 h 1134862"/>
                <a:gd name="connsiteX16" fmla="*/ 340443 w 1867224"/>
                <a:gd name="connsiteY16" fmla="*/ 743624 h 1134862"/>
                <a:gd name="connsiteX17" fmla="*/ 208551 w 1867224"/>
                <a:gd name="connsiteY17" fmla="*/ 710677 h 1134862"/>
                <a:gd name="connsiteX18" fmla="*/ 246234 w 1867224"/>
                <a:gd name="connsiteY18" fmla="*/ 583594 h 1134862"/>
                <a:gd name="connsiteX19" fmla="*/ 933957 w 1867224"/>
                <a:gd name="connsiteY19" fmla="*/ 400030 h 1134862"/>
                <a:gd name="connsiteX20" fmla="*/ 934842 w 1867224"/>
                <a:gd name="connsiteY20" fmla="*/ 0 h 1134862"/>
                <a:gd name="connsiteX21" fmla="*/ 1820793 w 1867224"/>
                <a:gd name="connsiteY21" fmla="*/ 234966 h 1134862"/>
                <a:gd name="connsiteX22" fmla="*/ 1853780 w 1867224"/>
                <a:gd name="connsiteY22" fmla="*/ 361848 h 1134862"/>
                <a:gd name="connsiteX23" fmla="*/ 1773668 w 1867224"/>
                <a:gd name="connsiteY23" fmla="*/ 408841 h 1134862"/>
                <a:gd name="connsiteX24" fmla="*/ 1726542 w 1867224"/>
                <a:gd name="connsiteY24" fmla="*/ 399442 h 1134862"/>
                <a:gd name="connsiteX25" fmla="*/ 934842 w 1867224"/>
                <a:gd name="connsiteY25" fmla="*/ 187973 h 1134862"/>
                <a:gd name="connsiteX26" fmla="*/ 143142 w 1867224"/>
                <a:gd name="connsiteY26" fmla="*/ 399442 h 1134862"/>
                <a:gd name="connsiteX27" fmla="*/ 11192 w 1867224"/>
                <a:gd name="connsiteY27" fmla="*/ 361848 h 1134862"/>
                <a:gd name="connsiteX28" fmla="*/ 48892 w 1867224"/>
                <a:gd name="connsiteY28" fmla="*/ 234966 h 1134862"/>
                <a:gd name="connsiteX29" fmla="*/ 934842 w 1867224"/>
                <a:gd name="connsiteY29" fmla="*/ 0 h 11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224" h="1134862">
                  <a:moveTo>
                    <a:pt x="934552" y="833541"/>
                  </a:moveTo>
                  <a:cubicBezTo>
                    <a:pt x="1099211" y="833541"/>
                    <a:pt x="1263869" y="875914"/>
                    <a:pt x="1405004" y="955953"/>
                  </a:cubicBezTo>
                  <a:cubicBezTo>
                    <a:pt x="1452050" y="984201"/>
                    <a:pt x="1466163" y="1040699"/>
                    <a:pt x="1442641" y="1087780"/>
                  </a:cubicBezTo>
                  <a:cubicBezTo>
                    <a:pt x="1423823" y="1116029"/>
                    <a:pt x="1390891" y="1134862"/>
                    <a:pt x="1357959" y="1134862"/>
                  </a:cubicBezTo>
                  <a:cubicBezTo>
                    <a:pt x="1343846" y="1134862"/>
                    <a:pt x="1329732" y="1130154"/>
                    <a:pt x="1315619" y="1120737"/>
                  </a:cubicBezTo>
                  <a:cubicBezTo>
                    <a:pt x="1198005" y="1054823"/>
                    <a:pt x="1066279" y="1021867"/>
                    <a:pt x="934552" y="1021867"/>
                  </a:cubicBezTo>
                  <a:cubicBezTo>
                    <a:pt x="798121" y="1021867"/>
                    <a:pt x="671099" y="1054823"/>
                    <a:pt x="553485" y="1120737"/>
                  </a:cubicBezTo>
                  <a:cubicBezTo>
                    <a:pt x="506440" y="1148986"/>
                    <a:pt x="449986" y="1130154"/>
                    <a:pt x="426463" y="1087780"/>
                  </a:cubicBezTo>
                  <a:cubicBezTo>
                    <a:pt x="398236" y="1040699"/>
                    <a:pt x="417054" y="984201"/>
                    <a:pt x="459395" y="955953"/>
                  </a:cubicBezTo>
                  <a:cubicBezTo>
                    <a:pt x="605235" y="875914"/>
                    <a:pt x="769894" y="833541"/>
                    <a:pt x="934552" y="833541"/>
                  </a:cubicBezTo>
                  <a:close/>
                  <a:moveTo>
                    <a:pt x="933957" y="400030"/>
                  </a:moveTo>
                  <a:cubicBezTo>
                    <a:pt x="1174189" y="400030"/>
                    <a:pt x="1414421" y="461218"/>
                    <a:pt x="1621680" y="583594"/>
                  </a:cubicBezTo>
                  <a:cubicBezTo>
                    <a:pt x="1664074" y="607128"/>
                    <a:pt x="1682915" y="663609"/>
                    <a:pt x="1654653" y="710677"/>
                  </a:cubicBezTo>
                  <a:cubicBezTo>
                    <a:pt x="1640521" y="738917"/>
                    <a:pt x="1607549" y="757744"/>
                    <a:pt x="1574576" y="757744"/>
                  </a:cubicBezTo>
                  <a:cubicBezTo>
                    <a:pt x="1555734" y="757744"/>
                    <a:pt x="1541603" y="753037"/>
                    <a:pt x="1527472" y="743624"/>
                  </a:cubicBezTo>
                  <a:cubicBezTo>
                    <a:pt x="1348475" y="644782"/>
                    <a:pt x="1141216" y="588301"/>
                    <a:pt x="933957" y="588301"/>
                  </a:cubicBezTo>
                  <a:cubicBezTo>
                    <a:pt x="726699" y="588301"/>
                    <a:pt x="519439" y="644782"/>
                    <a:pt x="340443" y="743624"/>
                  </a:cubicBezTo>
                  <a:cubicBezTo>
                    <a:pt x="293338" y="771864"/>
                    <a:pt x="236814" y="757744"/>
                    <a:pt x="208551" y="710677"/>
                  </a:cubicBezTo>
                  <a:cubicBezTo>
                    <a:pt x="184999" y="663609"/>
                    <a:pt x="199130" y="607128"/>
                    <a:pt x="246234" y="583594"/>
                  </a:cubicBezTo>
                  <a:cubicBezTo>
                    <a:pt x="453494" y="461218"/>
                    <a:pt x="693725" y="400030"/>
                    <a:pt x="933957" y="400030"/>
                  </a:cubicBezTo>
                  <a:close/>
                  <a:moveTo>
                    <a:pt x="934842" y="0"/>
                  </a:moveTo>
                  <a:cubicBezTo>
                    <a:pt x="1245868" y="0"/>
                    <a:pt x="1552180" y="79889"/>
                    <a:pt x="1820793" y="234966"/>
                  </a:cubicBezTo>
                  <a:cubicBezTo>
                    <a:pt x="1863205" y="258462"/>
                    <a:pt x="1882055" y="314855"/>
                    <a:pt x="1853780" y="361848"/>
                  </a:cubicBezTo>
                  <a:cubicBezTo>
                    <a:pt x="1839643" y="394743"/>
                    <a:pt x="1806655" y="408841"/>
                    <a:pt x="1773668" y="408841"/>
                  </a:cubicBezTo>
                  <a:cubicBezTo>
                    <a:pt x="1759530" y="408841"/>
                    <a:pt x="1740680" y="404141"/>
                    <a:pt x="1726542" y="399442"/>
                  </a:cubicBezTo>
                  <a:cubicBezTo>
                    <a:pt x="1486205" y="258462"/>
                    <a:pt x="1212880" y="187973"/>
                    <a:pt x="934842" y="187973"/>
                  </a:cubicBezTo>
                  <a:cubicBezTo>
                    <a:pt x="656805" y="187973"/>
                    <a:pt x="383480" y="258462"/>
                    <a:pt x="143142" y="399442"/>
                  </a:cubicBezTo>
                  <a:cubicBezTo>
                    <a:pt x="96018" y="422938"/>
                    <a:pt x="39467" y="408841"/>
                    <a:pt x="11192" y="361848"/>
                  </a:cubicBezTo>
                  <a:cubicBezTo>
                    <a:pt x="-12370" y="314855"/>
                    <a:pt x="1767" y="258462"/>
                    <a:pt x="48892" y="234966"/>
                  </a:cubicBezTo>
                  <a:cubicBezTo>
                    <a:pt x="317505" y="79889"/>
                    <a:pt x="623817" y="0"/>
                    <a:pt x="934842" y="0"/>
                  </a:cubicBezTo>
                  <a:close/>
                </a:path>
              </a:pathLst>
            </a:custGeom>
            <a:solidFill>
              <a:schemeClr val="accent2">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sp>
          <p:nvSpPr>
            <p:cNvPr id="10" name="Freeform 97">
              <a:extLst>
                <a:ext uri="{FF2B5EF4-FFF2-40B4-BE49-F238E27FC236}">
                  <a16:creationId xmlns:a16="http://schemas.microsoft.com/office/drawing/2014/main" id="{47EA28DB-029A-4627-B5B5-9F0543D4EE3D}"/>
                </a:ext>
              </a:extLst>
            </p:cNvPr>
            <p:cNvSpPr>
              <a:spLocks noChangeAspect="1"/>
            </p:cNvSpPr>
            <p:nvPr/>
          </p:nvSpPr>
          <p:spPr bwMode="auto">
            <a:xfrm rot="5400000" flipH="1">
              <a:off x="6345231" y="2834481"/>
              <a:ext cx="450049" cy="273530"/>
            </a:xfrm>
            <a:custGeom>
              <a:avLst/>
              <a:gdLst>
                <a:gd name="connsiteX0" fmla="*/ 934552 w 1867224"/>
                <a:gd name="connsiteY0" fmla="*/ 833541 h 1134862"/>
                <a:gd name="connsiteX1" fmla="*/ 1405004 w 1867224"/>
                <a:gd name="connsiteY1" fmla="*/ 955953 h 1134862"/>
                <a:gd name="connsiteX2" fmla="*/ 1442641 w 1867224"/>
                <a:gd name="connsiteY2" fmla="*/ 1087780 h 1134862"/>
                <a:gd name="connsiteX3" fmla="*/ 1357959 w 1867224"/>
                <a:gd name="connsiteY3" fmla="*/ 1134862 h 1134862"/>
                <a:gd name="connsiteX4" fmla="*/ 1315619 w 1867224"/>
                <a:gd name="connsiteY4" fmla="*/ 1120737 h 1134862"/>
                <a:gd name="connsiteX5" fmla="*/ 934552 w 1867224"/>
                <a:gd name="connsiteY5" fmla="*/ 1021867 h 1134862"/>
                <a:gd name="connsiteX6" fmla="*/ 553485 w 1867224"/>
                <a:gd name="connsiteY6" fmla="*/ 1120737 h 1134862"/>
                <a:gd name="connsiteX7" fmla="*/ 426463 w 1867224"/>
                <a:gd name="connsiteY7" fmla="*/ 1087780 h 1134862"/>
                <a:gd name="connsiteX8" fmla="*/ 459395 w 1867224"/>
                <a:gd name="connsiteY8" fmla="*/ 955953 h 1134862"/>
                <a:gd name="connsiteX9" fmla="*/ 934552 w 1867224"/>
                <a:gd name="connsiteY9" fmla="*/ 833541 h 1134862"/>
                <a:gd name="connsiteX10" fmla="*/ 933957 w 1867224"/>
                <a:gd name="connsiteY10" fmla="*/ 400030 h 1134862"/>
                <a:gd name="connsiteX11" fmla="*/ 1621680 w 1867224"/>
                <a:gd name="connsiteY11" fmla="*/ 583594 h 1134862"/>
                <a:gd name="connsiteX12" fmla="*/ 1654653 w 1867224"/>
                <a:gd name="connsiteY12" fmla="*/ 710677 h 1134862"/>
                <a:gd name="connsiteX13" fmla="*/ 1574576 w 1867224"/>
                <a:gd name="connsiteY13" fmla="*/ 757744 h 1134862"/>
                <a:gd name="connsiteX14" fmla="*/ 1527472 w 1867224"/>
                <a:gd name="connsiteY14" fmla="*/ 743624 h 1134862"/>
                <a:gd name="connsiteX15" fmla="*/ 933957 w 1867224"/>
                <a:gd name="connsiteY15" fmla="*/ 588301 h 1134862"/>
                <a:gd name="connsiteX16" fmla="*/ 340443 w 1867224"/>
                <a:gd name="connsiteY16" fmla="*/ 743624 h 1134862"/>
                <a:gd name="connsiteX17" fmla="*/ 208551 w 1867224"/>
                <a:gd name="connsiteY17" fmla="*/ 710677 h 1134862"/>
                <a:gd name="connsiteX18" fmla="*/ 246234 w 1867224"/>
                <a:gd name="connsiteY18" fmla="*/ 583594 h 1134862"/>
                <a:gd name="connsiteX19" fmla="*/ 933957 w 1867224"/>
                <a:gd name="connsiteY19" fmla="*/ 400030 h 1134862"/>
                <a:gd name="connsiteX20" fmla="*/ 934842 w 1867224"/>
                <a:gd name="connsiteY20" fmla="*/ 0 h 1134862"/>
                <a:gd name="connsiteX21" fmla="*/ 1820793 w 1867224"/>
                <a:gd name="connsiteY21" fmla="*/ 234966 h 1134862"/>
                <a:gd name="connsiteX22" fmla="*/ 1853780 w 1867224"/>
                <a:gd name="connsiteY22" fmla="*/ 361848 h 1134862"/>
                <a:gd name="connsiteX23" fmla="*/ 1773668 w 1867224"/>
                <a:gd name="connsiteY23" fmla="*/ 408841 h 1134862"/>
                <a:gd name="connsiteX24" fmla="*/ 1726542 w 1867224"/>
                <a:gd name="connsiteY24" fmla="*/ 399442 h 1134862"/>
                <a:gd name="connsiteX25" fmla="*/ 934842 w 1867224"/>
                <a:gd name="connsiteY25" fmla="*/ 187973 h 1134862"/>
                <a:gd name="connsiteX26" fmla="*/ 143142 w 1867224"/>
                <a:gd name="connsiteY26" fmla="*/ 399442 h 1134862"/>
                <a:gd name="connsiteX27" fmla="*/ 11192 w 1867224"/>
                <a:gd name="connsiteY27" fmla="*/ 361848 h 1134862"/>
                <a:gd name="connsiteX28" fmla="*/ 48892 w 1867224"/>
                <a:gd name="connsiteY28" fmla="*/ 234966 h 1134862"/>
                <a:gd name="connsiteX29" fmla="*/ 934842 w 1867224"/>
                <a:gd name="connsiteY29" fmla="*/ 0 h 11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224" h="1134862">
                  <a:moveTo>
                    <a:pt x="934552" y="833541"/>
                  </a:moveTo>
                  <a:cubicBezTo>
                    <a:pt x="1099211" y="833541"/>
                    <a:pt x="1263869" y="875914"/>
                    <a:pt x="1405004" y="955953"/>
                  </a:cubicBezTo>
                  <a:cubicBezTo>
                    <a:pt x="1452050" y="984201"/>
                    <a:pt x="1466163" y="1040699"/>
                    <a:pt x="1442641" y="1087780"/>
                  </a:cubicBezTo>
                  <a:cubicBezTo>
                    <a:pt x="1423823" y="1116029"/>
                    <a:pt x="1390891" y="1134862"/>
                    <a:pt x="1357959" y="1134862"/>
                  </a:cubicBezTo>
                  <a:cubicBezTo>
                    <a:pt x="1343846" y="1134862"/>
                    <a:pt x="1329732" y="1130154"/>
                    <a:pt x="1315619" y="1120737"/>
                  </a:cubicBezTo>
                  <a:cubicBezTo>
                    <a:pt x="1198005" y="1054823"/>
                    <a:pt x="1066279" y="1021867"/>
                    <a:pt x="934552" y="1021867"/>
                  </a:cubicBezTo>
                  <a:cubicBezTo>
                    <a:pt x="798121" y="1021867"/>
                    <a:pt x="671099" y="1054823"/>
                    <a:pt x="553485" y="1120737"/>
                  </a:cubicBezTo>
                  <a:cubicBezTo>
                    <a:pt x="506440" y="1148986"/>
                    <a:pt x="449986" y="1130154"/>
                    <a:pt x="426463" y="1087780"/>
                  </a:cubicBezTo>
                  <a:cubicBezTo>
                    <a:pt x="398236" y="1040699"/>
                    <a:pt x="417054" y="984201"/>
                    <a:pt x="459395" y="955953"/>
                  </a:cubicBezTo>
                  <a:cubicBezTo>
                    <a:pt x="605235" y="875914"/>
                    <a:pt x="769894" y="833541"/>
                    <a:pt x="934552" y="833541"/>
                  </a:cubicBezTo>
                  <a:close/>
                  <a:moveTo>
                    <a:pt x="933957" y="400030"/>
                  </a:moveTo>
                  <a:cubicBezTo>
                    <a:pt x="1174189" y="400030"/>
                    <a:pt x="1414421" y="461218"/>
                    <a:pt x="1621680" y="583594"/>
                  </a:cubicBezTo>
                  <a:cubicBezTo>
                    <a:pt x="1664074" y="607128"/>
                    <a:pt x="1682915" y="663609"/>
                    <a:pt x="1654653" y="710677"/>
                  </a:cubicBezTo>
                  <a:cubicBezTo>
                    <a:pt x="1640521" y="738917"/>
                    <a:pt x="1607549" y="757744"/>
                    <a:pt x="1574576" y="757744"/>
                  </a:cubicBezTo>
                  <a:cubicBezTo>
                    <a:pt x="1555734" y="757744"/>
                    <a:pt x="1541603" y="753037"/>
                    <a:pt x="1527472" y="743624"/>
                  </a:cubicBezTo>
                  <a:cubicBezTo>
                    <a:pt x="1348475" y="644782"/>
                    <a:pt x="1141216" y="588301"/>
                    <a:pt x="933957" y="588301"/>
                  </a:cubicBezTo>
                  <a:cubicBezTo>
                    <a:pt x="726699" y="588301"/>
                    <a:pt x="519439" y="644782"/>
                    <a:pt x="340443" y="743624"/>
                  </a:cubicBezTo>
                  <a:cubicBezTo>
                    <a:pt x="293338" y="771864"/>
                    <a:pt x="236814" y="757744"/>
                    <a:pt x="208551" y="710677"/>
                  </a:cubicBezTo>
                  <a:cubicBezTo>
                    <a:pt x="184999" y="663609"/>
                    <a:pt x="199130" y="607128"/>
                    <a:pt x="246234" y="583594"/>
                  </a:cubicBezTo>
                  <a:cubicBezTo>
                    <a:pt x="453494" y="461218"/>
                    <a:pt x="693725" y="400030"/>
                    <a:pt x="933957" y="400030"/>
                  </a:cubicBezTo>
                  <a:close/>
                  <a:moveTo>
                    <a:pt x="934842" y="0"/>
                  </a:moveTo>
                  <a:cubicBezTo>
                    <a:pt x="1245868" y="0"/>
                    <a:pt x="1552180" y="79889"/>
                    <a:pt x="1820793" y="234966"/>
                  </a:cubicBezTo>
                  <a:cubicBezTo>
                    <a:pt x="1863205" y="258462"/>
                    <a:pt x="1882055" y="314855"/>
                    <a:pt x="1853780" y="361848"/>
                  </a:cubicBezTo>
                  <a:cubicBezTo>
                    <a:pt x="1839643" y="394743"/>
                    <a:pt x="1806655" y="408841"/>
                    <a:pt x="1773668" y="408841"/>
                  </a:cubicBezTo>
                  <a:cubicBezTo>
                    <a:pt x="1759530" y="408841"/>
                    <a:pt x="1740680" y="404141"/>
                    <a:pt x="1726542" y="399442"/>
                  </a:cubicBezTo>
                  <a:cubicBezTo>
                    <a:pt x="1486205" y="258462"/>
                    <a:pt x="1212880" y="187973"/>
                    <a:pt x="934842" y="187973"/>
                  </a:cubicBezTo>
                  <a:cubicBezTo>
                    <a:pt x="656805" y="187973"/>
                    <a:pt x="383480" y="258462"/>
                    <a:pt x="143142" y="399442"/>
                  </a:cubicBezTo>
                  <a:cubicBezTo>
                    <a:pt x="96018" y="422938"/>
                    <a:pt x="39467" y="408841"/>
                    <a:pt x="11192" y="361848"/>
                  </a:cubicBezTo>
                  <a:cubicBezTo>
                    <a:pt x="-12370" y="314855"/>
                    <a:pt x="1767" y="258462"/>
                    <a:pt x="48892" y="234966"/>
                  </a:cubicBezTo>
                  <a:cubicBezTo>
                    <a:pt x="317505" y="79889"/>
                    <a:pt x="623817" y="0"/>
                    <a:pt x="934842" y="0"/>
                  </a:cubicBezTo>
                  <a:close/>
                </a:path>
              </a:pathLst>
            </a:custGeom>
            <a:solidFill>
              <a:schemeClr val="accent2">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grpSp>
      <p:sp>
        <p:nvSpPr>
          <p:cNvPr id="18" name="Rectangle 17">
            <a:extLst>
              <a:ext uri="{FF2B5EF4-FFF2-40B4-BE49-F238E27FC236}">
                <a16:creationId xmlns:a16="http://schemas.microsoft.com/office/drawing/2014/main" id="{9C79BF79-09A2-4D32-A0B3-F05EB12EE6A8}"/>
              </a:ext>
            </a:extLst>
          </p:cNvPr>
          <p:cNvSpPr/>
          <p:nvPr/>
        </p:nvSpPr>
        <p:spPr>
          <a:xfrm>
            <a:off x="603301" y="2566549"/>
            <a:ext cx="1433758" cy="255039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应急服务</a:t>
            </a:r>
            <a:br>
              <a:rPr kumimoji="0" lang="en-US" altLang="zh-CN"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提供商</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19" name="Arrow: Right 18">
            <a:extLst>
              <a:ext uri="{FF2B5EF4-FFF2-40B4-BE49-F238E27FC236}">
                <a16:creationId xmlns:a16="http://schemas.microsoft.com/office/drawing/2014/main" id="{FC934750-3D78-4C36-B7AB-E57BACE3C731}"/>
              </a:ext>
            </a:extLst>
          </p:cNvPr>
          <p:cNvSpPr/>
          <p:nvPr/>
        </p:nvSpPr>
        <p:spPr>
          <a:xfrm>
            <a:off x="2109950" y="2199543"/>
            <a:ext cx="2501235" cy="697914"/>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应急媒体服务</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0" name="Arrow: Right 19">
            <a:extLst>
              <a:ext uri="{FF2B5EF4-FFF2-40B4-BE49-F238E27FC236}">
                <a16:creationId xmlns:a16="http://schemas.microsoft.com/office/drawing/2014/main" id="{BFA99AFB-B06B-4338-9E04-01DC7FB37AD5}"/>
              </a:ext>
            </a:extLst>
          </p:cNvPr>
          <p:cNvSpPr/>
          <p:nvPr/>
        </p:nvSpPr>
        <p:spPr>
          <a:xfrm rot="20282595">
            <a:off x="2128707" y="3033617"/>
            <a:ext cx="3095224" cy="6821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应急警报</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1" name="Arrow: Right 20">
            <a:extLst>
              <a:ext uri="{FF2B5EF4-FFF2-40B4-BE49-F238E27FC236}">
                <a16:creationId xmlns:a16="http://schemas.microsoft.com/office/drawing/2014/main" id="{ADBECEBC-98F4-4D4E-AA57-7ED7A9EDB717}"/>
              </a:ext>
            </a:extLst>
          </p:cNvPr>
          <p:cNvSpPr/>
          <p:nvPr/>
        </p:nvSpPr>
        <p:spPr>
          <a:xfrm>
            <a:off x="7020315" y="2010813"/>
            <a:ext cx="1943161" cy="697914"/>
          </a:xfrm>
          <a:prstGeom prst="righ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应急媒体服务</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2" name="Arrow: Right 21">
            <a:extLst>
              <a:ext uri="{FF2B5EF4-FFF2-40B4-BE49-F238E27FC236}">
                <a16:creationId xmlns:a16="http://schemas.microsoft.com/office/drawing/2014/main" id="{7CD79417-403C-4B4A-B0CB-C4ED1B234711}"/>
              </a:ext>
            </a:extLst>
          </p:cNvPr>
          <p:cNvSpPr/>
          <p:nvPr/>
        </p:nvSpPr>
        <p:spPr>
          <a:xfrm>
            <a:off x="7064067" y="2707631"/>
            <a:ext cx="1915751" cy="6821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应急警报</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3" name="Rectangle 22">
            <a:extLst>
              <a:ext uri="{FF2B5EF4-FFF2-40B4-BE49-F238E27FC236}">
                <a16:creationId xmlns:a16="http://schemas.microsoft.com/office/drawing/2014/main" id="{30A2DBCF-FB98-4228-BEE9-59E91DB19F87}"/>
              </a:ext>
            </a:extLst>
          </p:cNvPr>
          <p:cNvSpPr/>
          <p:nvPr/>
        </p:nvSpPr>
        <p:spPr>
          <a:xfrm>
            <a:off x="584537" y="1654096"/>
            <a:ext cx="1433758" cy="82049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广播服务</a:t>
            </a:r>
            <a:br>
              <a:rPr kumimoji="0" lang="en-US" altLang="zh-CN"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b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提供商</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4" name="Arrow: Right 23">
            <a:extLst>
              <a:ext uri="{FF2B5EF4-FFF2-40B4-BE49-F238E27FC236}">
                <a16:creationId xmlns:a16="http://schemas.microsoft.com/office/drawing/2014/main" id="{4E812729-4F54-4556-A708-8C67921EF886}"/>
              </a:ext>
            </a:extLst>
          </p:cNvPr>
          <p:cNvSpPr/>
          <p:nvPr/>
        </p:nvSpPr>
        <p:spPr>
          <a:xfrm>
            <a:off x="2109950" y="1503091"/>
            <a:ext cx="2501235" cy="69791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广播媒体服务</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5" name="Arrow: Right 24">
            <a:extLst>
              <a:ext uri="{FF2B5EF4-FFF2-40B4-BE49-F238E27FC236}">
                <a16:creationId xmlns:a16="http://schemas.microsoft.com/office/drawing/2014/main" id="{8F7FE390-4DFB-4818-BD03-916ADB4B5185}"/>
              </a:ext>
            </a:extLst>
          </p:cNvPr>
          <p:cNvSpPr/>
          <p:nvPr/>
        </p:nvSpPr>
        <p:spPr>
          <a:xfrm>
            <a:off x="6973170" y="1290932"/>
            <a:ext cx="1990307" cy="697914"/>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广播媒体服务</a:t>
            </a:r>
            <a:endParaRPr kumimoji="0" lang="en-US" sz="1400" b="0" i="0" u="none" strike="noStrike" kern="1200" cap="none" spc="0" normalizeH="0" baseline="0" noProof="0" dirty="0">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4" name="TextBox 3">
            <a:extLst>
              <a:ext uri="{FF2B5EF4-FFF2-40B4-BE49-F238E27FC236}">
                <a16:creationId xmlns:a16="http://schemas.microsoft.com/office/drawing/2014/main" id="{08138E87-3CE5-415B-8F93-BC780C6392AE}"/>
              </a:ext>
            </a:extLst>
          </p:cNvPr>
          <p:cNvSpPr txBox="1"/>
          <p:nvPr/>
        </p:nvSpPr>
        <p:spPr>
          <a:xfrm>
            <a:off x="3559344" y="3975276"/>
            <a:ext cx="8123068" cy="159543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可向</a:t>
            </a:r>
            <a:r>
              <a:rPr kumimoji="0" lang="zh-CN" altLang="en-US" sz="1800" b="1"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手持终端直接发送应急消息</a:t>
            </a:r>
            <a:endParaRPr kumimoji="0" lang="en-US" sz="1800" b="1"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用户设备（</a:t>
            </a:r>
            <a:r>
              <a:rPr kumimoji="0" lang="en-US" altLang="zh-CN"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UE</a:t>
            </a: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）采用</a:t>
            </a:r>
            <a:r>
              <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广播媒体服务</a:t>
            </a:r>
            <a:endPar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蜂窝网络因灾受损</a:t>
            </a:r>
            <a:endPar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用户设备不在蜂窝网络覆盖范围之内</a:t>
            </a:r>
            <a:endPar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终端不支持蜂窝网络信号接收</a:t>
            </a:r>
            <a:endPar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a:p>
            <a:pPr marL="0" marR="0" lvl="0" indent="0" algn="l" defTabSz="914400" rtl="0" eaLnBrk="1" fontAlgn="auto" latinLnBrk="0" hangingPunct="1">
              <a:lnSpc>
                <a:spcPct val="96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在灾难发生时，</a:t>
            </a:r>
            <a:r>
              <a:rPr kumimoji="0" 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广播被视为互补的</a:t>
            </a:r>
            <a:r>
              <a:rPr kumimoji="0" lang="zh-CN" altLang="en-US" sz="1800" b="0"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zh-CN" altLang="en-US" sz="1800" b="1"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弹性层</a:t>
            </a:r>
            <a:r>
              <a:rPr kumimoji="0" lang="zh-CN" altLang="en-US" sz="1800" b="0"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endParaRPr kumimoji="0" lang="en-US" sz="1800" b="0" i="0" u="none" strike="noStrike" kern="1200" cap="none" spc="0" normalizeH="0" baseline="0" noProof="0" dirty="0">
              <a:ln>
                <a:noFill/>
              </a:ln>
              <a:solidFill>
                <a:srgbClr val="E04F4F"/>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30" name="Group 29">
            <a:extLst>
              <a:ext uri="{FF2B5EF4-FFF2-40B4-BE49-F238E27FC236}">
                <a16:creationId xmlns:a16="http://schemas.microsoft.com/office/drawing/2014/main" id="{9BAAC260-D1EC-4D3D-9D02-DC3719DAB9F2}"/>
              </a:ext>
            </a:extLst>
          </p:cNvPr>
          <p:cNvGrpSpPr>
            <a:grpSpLocks noChangeAspect="1"/>
          </p:cNvGrpSpPr>
          <p:nvPr/>
        </p:nvGrpSpPr>
        <p:grpSpPr>
          <a:xfrm>
            <a:off x="9516075" y="1915223"/>
            <a:ext cx="573779" cy="1063625"/>
            <a:chOff x="5434013" y="2201863"/>
            <a:chExt cx="1323975" cy="2454275"/>
          </a:xfrm>
        </p:grpSpPr>
        <p:sp>
          <p:nvSpPr>
            <p:cNvPr id="31" name="Freeform 5">
              <a:extLst>
                <a:ext uri="{FF2B5EF4-FFF2-40B4-BE49-F238E27FC236}">
                  <a16:creationId xmlns:a16="http://schemas.microsoft.com/office/drawing/2014/main" id="{E1E4C609-5DB8-4A6E-92B4-9514740FA297}"/>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sp>
          <p:nvSpPr>
            <p:cNvPr id="32" name="Freeform: Shape 15">
              <a:extLst>
                <a:ext uri="{FF2B5EF4-FFF2-40B4-BE49-F238E27FC236}">
                  <a16:creationId xmlns:a16="http://schemas.microsoft.com/office/drawing/2014/main" id="{4CF8C66D-E323-4726-BBDA-C79D70FF076B}"/>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grpSp>
      <p:cxnSp>
        <p:nvCxnSpPr>
          <p:cNvPr id="6" name="Connector: Curved 5">
            <a:extLst>
              <a:ext uri="{FF2B5EF4-FFF2-40B4-BE49-F238E27FC236}">
                <a16:creationId xmlns:a16="http://schemas.microsoft.com/office/drawing/2014/main" id="{24C0A88E-D012-436B-963E-189EA9125199}"/>
              </a:ext>
            </a:extLst>
          </p:cNvPr>
          <p:cNvCxnSpPr>
            <a:cxnSpLocks/>
          </p:cNvCxnSpPr>
          <p:nvPr/>
        </p:nvCxnSpPr>
        <p:spPr>
          <a:xfrm rot="5400000" flipH="1" flipV="1">
            <a:off x="7772367" y="2561985"/>
            <a:ext cx="384332" cy="299313"/>
          </a:xfrm>
          <a:prstGeom prst="curvedConnector3">
            <a:avLst/>
          </a:prstGeom>
          <a:ln w="28575" cap="rnd">
            <a:solidFill>
              <a:schemeClr val="accent1"/>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7978628-039E-4B51-B5FD-9C05FF7080E5}"/>
              </a:ext>
            </a:extLst>
          </p:cNvPr>
          <p:cNvSpPr txBox="1"/>
          <p:nvPr/>
        </p:nvSpPr>
        <p:spPr>
          <a:xfrm>
            <a:off x="7538587" y="2610309"/>
            <a:ext cx="306174" cy="17729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53D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URL</a:t>
            </a:r>
          </a:p>
        </p:txBody>
      </p:sp>
      <p:sp>
        <p:nvSpPr>
          <p:cNvPr id="26" name="TextBox 25">
            <a:extLst>
              <a:ext uri="{FF2B5EF4-FFF2-40B4-BE49-F238E27FC236}">
                <a16:creationId xmlns:a16="http://schemas.microsoft.com/office/drawing/2014/main" id="{9C91D47D-9267-4355-A8F1-F02467D6A876}"/>
              </a:ext>
            </a:extLst>
          </p:cNvPr>
          <p:cNvSpPr txBox="1"/>
          <p:nvPr/>
        </p:nvSpPr>
        <p:spPr>
          <a:xfrm>
            <a:off x="584537" y="5813763"/>
            <a:ext cx="11187112" cy="265907"/>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相比于仅能提供文字信息的</a:t>
            </a:r>
            <a:r>
              <a:rPr kumimoji="0" lang="en-US" altLang="zh-CN"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CMAS</a:t>
            </a: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消息，</a:t>
            </a:r>
            <a:r>
              <a:rPr kumimoji="0" lang="en-US" altLang="zh-CN"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广播可以通过视频提供更多应急信息。</a:t>
            </a:r>
            <a:endParaRPr kumimoji="0" lang="en-US" altLang="zh-CN" sz="18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Tree>
    <p:extLst>
      <p:ext uri="{BB962C8B-B14F-4D97-AF65-F5344CB8AC3E}">
        <p14:creationId xmlns:p14="http://schemas.microsoft.com/office/powerpoint/2010/main" val="202901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0187"/>
            <a:ext cx="11187112" cy="444417"/>
          </a:xfrm>
        </p:spPr>
        <p:txBody>
          <a:bodyPr/>
          <a:lstStyle/>
          <a:p>
            <a:r>
              <a:rPr lang="zh-CN" altLang="en-US" dirty="0">
                <a:latin typeface="Microsoft Sans Serif" panose="020B0604020202020204" pitchFamily="34" charset="0"/>
                <a:ea typeface="黑体" panose="02010609060101010101" pitchFamily="49" charset="-122"/>
              </a:rPr>
              <a:t>用例：多媒体应急预警</a:t>
            </a:r>
            <a:endParaRPr lang="en-US" dirty="0">
              <a:latin typeface="Microsoft Sans Serif" panose="020B0604020202020204" pitchFamily="34" charset="0"/>
              <a:ea typeface="黑体" panose="02010609060101010101" pitchFamily="49" charset="-122"/>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79" y="1148079"/>
            <a:ext cx="2259958" cy="48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8EF61E7E-5684-5092-B1AF-5B52D51769B2}"/>
              </a:ext>
            </a:extLst>
          </p:cNvPr>
          <p:cNvGrpSpPr/>
          <p:nvPr/>
        </p:nvGrpSpPr>
        <p:grpSpPr>
          <a:xfrm>
            <a:off x="5084230" y="1148079"/>
            <a:ext cx="2259958" cy="4866508"/>
            <a:chOff x="3481045" y="1137919"/>
            <a:chExt cx="2259958" cy="4866508"/>
          </a:xfrm>
        </p:grpSpPr>
        <p:pic>
          <p:nvPicPr>
            <p:cNvPr id="8" name="Grafik 1">
              <a:extLst>
                <a:ext uri="{FF2B5EF4-FFF2-40B4-BE49-F238E27FC236}">
                  <a16:creationId xmlns:a16="http://schemas.microsoft.com/office/drawing/2014/main" id="{8AC3870E-E54A-A73B-C992-A98D23AA0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45" y="1137919"/>
              <a:ext cx="2259958" cy="48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ap&#10;&#10;Description automatically generated">
              <a:extLst>
                <a:ext uri="{FF2B5EF4-FFF2-40B4-BE49-F238E27FC236}">
                  <a16:creationId xmlns:a16="http://schemas.microsoft.com/office/drawing/2014/main" id="{F4CAA4CE-3D9E-58DC-5FFF-DB0A240E9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45" y="2549354"/>
              <a:ext cx="2259958" cy="1920781"/>
            </a:xfrm>
            <a:prstGeom prst="rect">
              <a:avLst/>
            </a:prstGeom>
          </p:spPr>
        </p:pic>
      </p:grpSp>
      <p:sp>
        <p:nvSpPr>
          <p:cNvPr id="10" name="TextBox 9">
            <a:extLst>
              <a:ext uri="{FF2B5EF4-FFF2-40B4-BE49-F238E27FC236}">
                <a16:creationId xmlns:a16="http://schemas.microsoft.com/office/drawing/2014/main" id="{3F95EF69-52C3-25F5-A05B-4D14041F6487}"/>
              </a:ext>
            </a:extLst>
          </p:cNvPr>
          <p:cNvSpPr txBox="1"/>
          <p:nvPr/>
        </p:nvSpPr>
        <p:spPr>
          <a:xfrm>
            <a:off x="3677161" y="4102070"/>
            <a:ext cx="1159497"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点击跳转</a:t>
            </a:r>
            <a:endPar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11" name="TextBox 10">
            <a:extLst>
              <a:ext uri="{FF2B5EF4-FFF2-40B4-BE49-F238E27FC236}">
                <a16:creationId xmlns:a16="http://schemas.microsoft.com/office/drawing/2014/main" id="{087CD752-F708-C15F-036B-80EEF6F6C6D7}"/>
              </a:ext>
            </a:extLst>
          </p:cNvPr>
          <p:cNvSpPr txBox="1"/>
          <p:nvPr/>
        </p:nvSpPr>
        <p:spPr>
          <a:xfrm>
            <a:off x="1287779" y="6091364"/>
            <a:ext cx="2259958" cy="47269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CMAS</a:t>
            </a: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文字和阅读预警</a:t>
            </a:r>
            <a:r>
              <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 </a:t>
            </a: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r>
              <a:rPr kumimoji="0" lang="en-US" altLang="zh-CN"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SIB12</a:t>
            </a: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a:t>
            </a:r>
            <a:endPar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13" name="TextBox 12">
            <a:extLst>
              <a:ext uri="{FF2B5EF4-FFF2-40B4-BE49-F238E27FC236}">
                <a16:creationId xmlns:a16="http://schemas.microsoft.com/office/drawing/2014/main" id="{6A13A721-948F-5A00-24BB-5592ECFFCC5A}"/>
              </a:ext>
            </a:extLst>
          </p:cNvPr>
          <p:cNvSpPr txBox="1"/>
          <p:nvPr/>
        </p:nvSpPr>
        <p:spPr>
          <a:xfrm>
            <a:off x="5099425" y="6091364"/>
            <a:ext cx="2259958"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5G</a:t>
            </a: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广播视频预警</a:t>
            </a:r>
            <a:endPar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12" name="Group 11">
            <a:extLst>
              <a:ext uri="{FF2B5EF4-FFF2-40B4-BE49-F238E27FC236}">
                <a16:creationId xmlns:a16="http://schemas.microsoft.com/office/drawing/2014/main" id="{9D77AD36-EF2B-738A-BB79-2C7FBDF0D2FE}"/>
              </a:ext>
            </a:extLst>
          </p:cNvPr>
          <p:cNvGrpSpPr/>
          <p:nvPr/>
        </p:nvGrpSpPr>
        <p:grpSpPr>
          <a:xfrm>
            <a:off x="9074339" y="1148079"/>
            <a:ext cx="2259958" cy="4866508"/>
            <a:chOff x="3481045" y="1137919"/>
            <a:chExt cx="2259958" cy="4866508"/>
          </a:xfrm>
        </p:grpSpPr>
        <p:pic>
          <p:nvPicPr>
            <p:cNvPr id="14" name="Grafik 1">
              <a:extLst>
                <a:ext uri="{FF2B5EF4-FFF2-40B4-BE49-F238E27FC236}">
                  <a16:creationId xmlns:a16="http://schemas.microsoft.com/office/drawing/2014/main" id="{405B19EA-9446-F02F-B8D0-F64CBA51D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45" y="1137919"/>
              <a:ext cx="2259958" cy="48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ap&#10;&#10;Description automatically generated">
              <a:extLst>
                <a:ext uri="{FF2B5EF4-FFF2-40B4-BE49-F238E27FC236}">
                  <a16:creationId xmlns:a16="http://schemas.microsoft.com/office/drawing/2014/main" id="{1AFCDD97-D2F9-F2A2-6CC6-69FC51EE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45" y="2549354"/>
              <a:ext cx="2259958" cy="1920781"/>
            </a:xfrm>
            <a:prstGeom prst="rect">
              <a:avLst/>
            </a:prstGeom>
          </p:spPr>
        </p:pic>
      </p:grpSp>
      <p:sp>
        <p:nvSpPr>
          <p:cNvPr id="17" name="TextBox 16">
            <a:extLst>
              <a:ext uri="{FF2B5EF4-FFF2-40B4-BE49-F238E27FC236}">
                <a16:creationId xmlns:a16="http://schemas.microsoft.com/office/drawing/2014/main" id="{807AF852-3491-46CB-9886-2B51FD2CD2C5}"/>
              </a:ext>
            </a:extLst>
          </p:cNvPr>
          <p:cNvSpPr txBox="1"/>
          <p:nvPr/>
        </p:nvSpPr>
        <p:spPr>
          <a:xfrm>
            <a:off x="7667270" y="4102070"/>
            <a:ext cx="1159497"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交互</a:t>
            </a:r>
            <a:endPar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18" name="TextBox 17">
            <a:extLst>
              <a:ext uri="{FF2B5EF4-FFF2-40B4-BE49-F238E27FC236}">
                <a16:creationId xmlns:a16="http://schemas.microsoft.com/office/drawing/2014/main" id="{FEFB6A15-8B59-9E8D-2ACC-4B18F4317849}"/>
              </a:ext>
            </a:extLst>
          </p:cNvPr>
          <p:cNvSpPr txBox="1"/>
          <p:nvPr/>
        </p:nvSpPr>
        <p:spPr>
          <a:xfrm>
            <a:off x="9089534" y="6091364"/>
            <a:ext cx="2259958" cy="236347"/>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rPr>
              <a:t>交互性更强的用户行为</a:t>
            </a:r>
            <a:endParaRPr kumimoji="0" lang="en-US" sz="1600" b="0" i="0" u="none" strike="noStrike" kern="1200" cap="none" spc="0" normalizeH="0" baseline="0" noProof="0" dirty="0">
              <a:ln>
                <a:noFill/>
              </a:ln>
              <a:solidFill>
                <a:srgbClr val="0E283C"/>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19" name="Group 18">
            <a:extLst>
              <a:ext uri="{FF2B5EF4-FFF2-40B4-BE49-F238E27FC236}">
                <a16:creationId xmlns:a16="http://schemas.microsoft.com/office/drawing/2014/main" id="{8FE50CD7-B131-4A5F-A150-8444C2F2DE7A}"/>
              </a:ext>
            </a:extLst>
          </p:cNvPr>
          <p:cNvGrpSpPr/>
          <p:nvPr/>
        </p:nvGrpSpPr>
        <p:grpSpPr>
          <a:xfrm>
            <a:off x="9271598" y="5007745"/>
            <a:ext cx="407607" cy="379520"/>
            <a:chOff x="-648404" y="3151573"/>
            <a:chExt cx="1084966" cy="1029810"/>
          </a:xfrm>
        </p:grpSpPr>
        <p:sp>
          <p:nvSpPr>
            <p:cNvPr id="20" name="Rectangle 19">
              <a:extLst>
                <a:ext uri="{FF2B5EF4-FFF2-40B4-BE49-F238E27FC236}">
                  <a16:creationId xmlns:a16="http://schemas.microsoft.com/office/drawing/2014/main" id="{FB6EA797-AA9D-8874-A630-05856B80E2C3}"/>
                </a:ext>
              </a:extLst>
            </p:cNvPr>
            <p:cNvSpPr/>
            <p:nvPr/>
          </p:nvSpPr>
          <p:spPr>
            <a:xfrm>
              <a:off x="-648404" y="3151573"/>
              <a:ext cx="1084966" cy="1029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sp>
          <p:nvSpPr>
            <p:cNvPr id="21" name="Freeform: Shape 3">
              <a:extLst>
                <a:ext uri="{FF2B5EF4-FFF2-40B4-BE49-F238E27FC236}">
                  <a16:creationId xmlns:a16="http://schemas.microsoft.com/office/drawing/2014/main" id="{5E3BF089-7EF2-091B-2C64-EEECB41C6A6D}"/>
                </a:ext>
              </a:extLst>
            </p:cNvPr>
            <p:cNvSpPr>
              <a:spLocks noChangeAspect="1"/>
            </p:cNvSpPr>
            <p:nvPr/>
          </p:nvSpPr>
          <p:spPr bwMode="auto">
            <a:xfrm>
              <a:off x="-468380" y="3209278"/>
              <a:ext cx="716107" cy="914400"/>
            </a:xfrm>
            <a:custGeom>
              <a:avLst/>
              <a:gdLst>
                <a:gd name="connsiteX0" fmla="*/ 196150 w 3938588"/>
                <a:gd name="connsiteY0" fmla="*/ 4700587 h 5029200"/>
                <a:gd name="connsiteX1" fmla="*/ 3763222 w 3938588"/>
                <a:gd name="connsiteY1" fmla="*/ 4700587 h 5029200"/>
                <a:gd name="connsiteX2" fmla="*/ 3938588 w 3938588"/>
                <a:gd name="connsiteY2" fmla="*/ 4854544 h 5029200"/>
                <a:gd name="connsiteX3" fmla="*/ 3763222 w 3938588"/>
                <a:gd name="connsiteY3" fmla="*/ 5029200 h 5029200"/>
                <a:gd name="connsiteX4" fmla="*/ 196150 w 3938588"/>
                <a:gd name="connsiteY4" fmla="*/ 5029200 h 5029200"/>
                <a:gd name="connsiteX5" fmla="*/ 0 w 3938588"/>
                <a:gd name="connsiteY5" fmla="*/ 4854544 h 5029200"/>
                <a:gd name="connsiteX6" fmla="*/ 196150 w 3938588"/>
                <a:gd name="connsiteY6" fmla="*/ 4700587 h 5029200"/>
                <a:gd name="connsiteX7" fmla="*/ 1986618 w 3938588"/>
                <a:gd name="connsiteY7" fmla="*/ 1158875 h 5029200"/>
                <a:gd name="connsiteX8" fmla="*/ 2430463 w 3938588"/>
                <a:gd name="connsiteY8" fmla="*/ 1582222 h 5029200"/>
                <a:gd name="connsiteX9" fmla="*/ 1986618 w 3938588"/>
                <a:gd name="connsiteY9" fmla="*/ 2043113 h 5029200"/>
                <a:gd name="connsiteX10" fmla="*/ 1555750 w 3938588"/>
                <a:gd name="connsiteY10" fmla="*/ 1582222 h 5029200"/>
                <a:gd name="connsiteX11" fmla="*/ 1986618 w 3938588"/>
                <a:gd name="connsiteY11" fmla="*/ 1158875 h 5029200"/>
                <a:gd name="connsiteX12" fmla="*/ 1986181 w 3938588"/>
                <a:gd name="connsiteY12" fmla="*/ 539750 h 5029200"/>
                <a:gd name="connsiteX13" fmla="*/ 933450 w 3938588"/>
                <a:gd name="connsiteY13" fmla="*/ 1582257 h 5029200"/>
                <a:gd name="connsiteX14" fmla="*/ 1986181 w 3938588"/>
                <a:gd name="connsiteY14" fmla="*/ 2641600 h 5029200"/>
                <a:gd name="connsiteX15" fmla="*/ 3033713 w 3938588"/>
                <a:gd name="connsiteY15" fmla="*/ 1582257 h 5029200"/>
                <a:gd name="connsiteX16" fmla="*/ 1986181 w 3938588"/>
                <a:gd name="connsiteY16" fmla="*/ 539750 h 5029200"/>
                <a:gd name="connsiteX17" fmla="*/ 1986404 w 3938588"/>
                <a:gd name="connsiteY17" fmla="*/ 0 h 5029200"/>
                <a:gd name="connsiteX18" fmla="*/ 3579813 w 3938588"/>
                <a:gd name="connsiteY18" fmla="*/ 1582270 h 5029200"/>
                <a:gd name="connsiteX19" fmla="*/ 3306880 w 3938588"/>
                <a:gd name="connsiteY19" fmla="*/ 2487348 h 5029200"/>
                <a:gd name="connsiteX20" fmla="*/ 2095577 w 3938588"/>
                <a:gd name="connsiteY20" fmla="*/ 4331171 h 5029200"/>
                <a:gd name="connsiteX21" fmla="*/ 1986404 w 3938588"/>
                <a:gd name="connsiteY21" fmla="*/ 4389438 h 5029200"/>
                <a:gd name="connsiteX22" fmla="*/ 1877230 w 3938588"/>
                <a:gd name="connsiteY22" fmla="*/ 4331171 h 5029200"/>
                <a:gd name="connsiteX23" fmla="*/ 639933 w 3938588"/>
                <a:gd name="connsiteY23" fmla="*/ 2487348 h 5029200"/>
                <a:gd name="connsiteX24" fmla="*/ 368300 w 3938588"/>
                <a:gd name="connsiteY24" fmla="*/ 1599102 h 5029200"/>
                <a:gd name="connsiteX25" fmla="*/ 1986404 w 3938588"/>
                <a:gd name="connsiteY25"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38588" h="5029200">
                  <a:moveTo>
                    <a:pt x="196150" y="4700587"/>
                  </a:moveTo>
                  <a:cubicBezTo>
                    <a:pt x="3763222" y="4700587"/>
                    <a:pt x="3763222" y="4700587"/>
                    <a:pt x="3763222" y="4700587"/>
                  </a:cubicBezTo>
                  <a:cubicBezTo>
                    <a:pt x="3863246" y="4700587"/>
                    <a:pt x="3938588" y="4758806"/>
                    <a:pt x="3938588" y="4854544"/>
                  </a:cubicBezTo>
                  <a:cubicBezTo>
                    <a:pt x="3938588" y="4950281"/>
                    <a:pt x="3863246" y="5029200"/>
                    <a:pt x="3763222" y="5029200"/>
                  </a:cubicBezTo>
                  <a:cubicBezTo>
                    <a:pt x="196150" y="5029200"/>
                    <a:pt x="196150" y="5029200"/>
                    <a:pt x="196150" y="5029200"/>
                  </a:cubicBezTo>
                  <a:cubicBezTo>
                    <a:pt x="79239" y="5029200"/>
                    <a:pt x="0" y="4950281"/>
                    <a:pt x="0" y="4854544"/>
                  </a:cubicBezTo>
                  <a:cubicBezTo>
                    <a:pt x="0" y="4758806"/>
                    <a:pt x="79239" y="4700587"/>
                    <a:pt x="196150" y="4700587"/>
                  </a:cubicBezTo>
                  <a:close/>
                  <a:moveTo>
                    <a:pt x="1986618" y="1158875"/>
                  </a:moveTo>
                  <a:cubicBezTo>
                    <a:pt x="2237092" y="1158875"/>
                    <a:pt x="2430463" y="1349187"/>
                    <a:pt x="2430463" y="1582222"/>
                  </a:cubicBezTo>
                  <a:cubicBezTo>
                    <a:pt x="2430463" y="1851507"/>
                    <a:pt x="2237092" y="2043113"/>
                    <a:pt x="1986618" y="2043113"/>
                  </a:cubicBezTo>
                  <a:cubicBezTo>
                    <a:pt x="1751717" y="2043113"/>
                    <a:pt x="1555750" y="1851507"/>
                    <a:pt x="1555750" y="1582222"/>
                  </a:cubicBezTo>
                  <a:cubicBezTo>
                    <a:pt x="1555750" y="1349187"/>
                    <a:pt x="1751717" y="1158875"/>
                    <a:pt x="1986618" y="1158875"/>
                  </a:cubicBezTo>
                  <a:close/>
                  <a:moveTo>
                    <a:pt x="1986181" y="539750"/>
                  </a:moveTo>
                  <a:cubicBezTo>
                    <a:pt x="1398731" y="539750"/>
                    <a:pt x="933450" y="1021505"/>
                    <a:pt x="933450" y="1582257"/>
                  </a:cubicBezTo>
                  <a:cubicBezTo>
                    <a:pt x="933450" y="2159845"/>
                    <a:pt x="1398731" y="2641600"/>
                    <a:pt x="1986181" y="2641600"/>
                  </a:cubicBezTo>
                  <a:cubicBezTo>
                    <a:pt x="2547637" y="2641600"/>
                    <a:pt x="3033713" y="2159845"/>
                    <a:pt x="3033713" y="1582257"/>
                  </a:cubicBezTo>
                  <a:cubicBezTo>
                    <a:pt x="3033713" y="1021505"/>
                    <a:pt x="2547637" y="539750"/>
                    <a:pt x="1986181" y="539750"/>
                  </a:cubicBezTo>
                  <a:close/>
                  <a:moveTo>
                    <a:pt x="1986404" y="0"/>
                  </a:moveTo>
                  <a:cubicBezTo>
                    <a:pt x="2858490" y="0"/>
                    <a:pt x="3579813" y="714740"/>
                    <a:pt x="3579813" y="1582270"/>
                  </a:cubicBezTo>
                  <a:cubicBezTo>
                    <a:pt x="3579813" y="1909859"/>
                    <a:pt x="3482337" y="2218026"/>
                    <a:pt x="3306880" y="2487348"/>
                  </a:cubicBezTo>
                  <a:cubicBezTo>
                    <a:pt x="3306880" y="2487348"/>
                    <a:pt x="3306880" y="2487348"/>
                    <a:pt x="2095577" y="4331171"/>
                  </a:cubicBezTo>
                  <a:cubicBezTo>
                    <a:pt x="2069583" y="4364837"/>
                    <a:pt x="2027993" y="4389438"/>
                    <a:pt x="1986404" y="4389438"/>
                  </a:cubicBezTo>
                  <a:cubicBezTo>
                    <a:pt x="1939615" y="4389438"/>
                    <a:pt x="1898025" y="4364837"/>
                    <a:pt x="1877230" y="4331171"/>
                  </a:cubicBezTo>
                  <a:cubicBezTo>
                    <a:pt x="1730366" y="4114936"/>
                    <a:pt x="1402847" y="3625495"/>
                    <a:pt x="639933" y="2487348"/>
                  </a:cubicBezTo>
                  <a:cubicBezTo>
                    <a:pt x="485271" y="2233564"/>
                    <a:pt x="389095" y="1926692"/>
                    <a:pt x="368300" y="1599102"/>
                  </a:cubicBezTo>
                  <a:cubicBezTo>
                    <a:pt x="368300" y="730278"/>
                    <a:pt x="1089623" y="0"/>
                    <a:pt x="1986404"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grpSp>
      <p:grpSp>
        <p:nvGrpSpPr>
          <p:cNvPr id="22" name="Group 21">
            <a:extLst>
              <a:ext uri="{FF2B5EF4-FFF2-40B4-BE49-F238E27FC236}">
                <a16:creationId xmlns:a16="http://schemas.microsoft.com/office/drawing/2014/main" id="{982389BF-8BCB-849D-8E23-92CFFC22549A}"/>
              </a:ext>
            </a:extLst>
          </p:cNvPr>
          <p:cNvGrpSpPr/>
          <p:nvPr/>
        </p:nvGrpSpPr>
        <p:grpSpPr>
          <a:xfrm>
            <a:off x="10156455" y="5007744"/>
            <a:ext cx="407607" cy="379520"/>
            <a:chOff x="-672717" y="3049480"/>
            <a:chExt cx="407607" cy="379520"/>
          </a:xfrm>
        </p:grpSpPr>
        <p:sp>
          <p:nvSpPr>
            <p:cNvPr id="23" name="Rectangle 22">
              <a:extLst>
                <a:ext uri="{FF2B5EF4-FFF2-40B4-BE49-F238E27FC236}">
                  <a16:creationId xmlns:a16="http://schemas.microsoft.com/office/drawing/2014/main" id="{A4DD0345-8675-B972-104A-68232DD37B52}"/>
                </a:ext>
              </a:extLst>
            </p:cNvPr>
            <p:cNvSpPr/>
            <p:nvPr/>
          </p:nvSpPr>
          <p:spPr>
            <a:xfrm>
              <a:off x="-672717" y="3049480"/>
              <a:ext cx="407607" cy="379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24" name="Group 23">
              <a:extLst>
                <a:ext uri="{FF2B5EF4-FFF2-40B4-BE49-F238E27FC236}">
                  <a16:creationId xmlns:a16="http://schemas.microsoft.com/office/drawing/2014/main" id="{A18753B9-B5E2-0128-C524-8D3895DE61E0}"/>
                </a:ext>
              </a:extLst>
            </p:cNvPr>
            <p:cNvGrpSpPr/>
            <p:nvPr/>
          </p:nvGrpSpPr>
          <p:grpSpPr>
            <a:xfrm>
              <a:off x="-628611" y="3145790"/>
              <a:ext cx="317004" cy="186899"/>
              <a:chOff x="1121179" y="2742732"/>
              <a:chExt cx="873669" cy="469309"/>
            </a:xfrm>
          </p:grpSpPr>
          <p:grpSp>
            <p:nvGrpSpPr>
              <p:cNvPr id="25" name="Group 24">
                <a:extLst>
                  <a:ext uri="{FF2B5EF4-FFF2-40B4-BE49-F238E27FC236}">
                    <a16:creationId xmlns:a16="http://schemas.microsoft.com/office/drawing/2014/main" id="{2FF58DFE-EDBD-460D-7180-6436313A1518}"/>
                  </a:ext>
                </a:extLst>
              </p:cNvPr>
              <p:cNvGrpSpPr/>
              <p:nvPr/>
            </p:nvGrpSpPr>
            <p:grpSpPr>
              <a:xfrm>
                <a:off x="1121179" y="2742732"/>
                <a:ext cx="873669" cy="469309"/>
                <a:chOff x="1031612" y="3652297"/>
                <a:chExt cx="1547758" cy="831410"/>
              </a:xfrm>
            </p:grpSpPr>
            <p:sp>
              <p:nvSpPr>
                <p:cNvPr id="31" name="Freeform 5">
                  <a:extLst>
                    <a:ext uri="{FF2B5EF4-FFF2-40B4-BE49-F238E27FC236}">
                      <a16:creationId xmlns:a16="http://schemas.microsoft.com/office/drawing/2014/main" id="{740CE8B0-AD82-E24C-B862-53CD1C488F28}"/>
                    </a:ext>
                  </a:extLst>
                </p:cNvPr>
                <p:cNvSpPr>
                  <a:spLocks/>
                </p:cNvSpPr>
                <p:nvPr/>
              </p:nvSpPr>
              <p:spPr bwMode="auto">
                <a:xfrm>
                  <a:off x="1031612" y="3652297"/>
                  <a:ext cx="1547758" cy="831410"/>
                </a:xfrm>
                <a:custGeom>
                  <a:avLst/>
                  <a:gdLst>
                    <a:gd name="T0" fmla="*/ 0 w 1161"/>
                    <a:gd name="T1" fmla="*/ 21 h 623"/>
                    <a:gd name="T2" fmla="*/ 22 w 1161"/>
                    <a:gd name="T3" fmla="*/ 0 h 623"/>
                    <a:gd name="T4" fmla="*/ 1139 w 1161"/>
                    <a:gd name="T5" fmla="*/ 0 h 623"/>
                    <a:gd name="T6" fmla="*/ 1161 w 1161"/>
                    <a:gd name="T7" fmla="*/ 21 h 623"/>
                    <a:gd name="T8" fmla="*/ 1161 w 1161"/>
                    <a:gd name="T9" fmla="*/ 602 h 623"/>
                    <a:gd name="T10" fmla="*/ 1139 w 1161"/>
                    <a:gd name="T11" fmla="*/ 623 h 623"/>
                    <a:gd name="T12" fmla="*/ 22 w 1161"/>
                    <a:gd name="T13" fmla="*/ 623 h 623"/>
                    <a:gd name="T14" fmla="*/ 0 w 1161"/>
                    <a:gd name="T15" fmla="*/ 602 h 623"/>
                    <a:gd name="T16" fmla="*/ 0 w 1161"/>
                    <a:gd name="T17" fmla="*/ 2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1" h="623">
                      <a:moveTo>
                        <a:pt x="0" y="21"/>
                      </a:moveTo>
                      <a:cubicBezTo>
                        <a:pt x="0" y="9"/>
                        <a:pt x="10" y="0"/>
                        <a:pt x="22" y="0"/>
                      </a:cubicBezTo>
                      <a:cubicBezTo>
                        <a:pt x="1139" y="0"/>
                        <a:pt x="1139" y="0"/>
                        <a:pt x="1139" y="0"/>
                      </a:cubicBezTo>
                      <a:cubicBezTo>
                        <a:pt x="1151" y="0"/>
                        <a:pt x="1161" y="9"/>
                        <a:pt x="1161" y="21"/>
                      </a:cubicBezTo>
                      <a:cubicBezTo>
                        <a:pt x="1161" y="602"/>
                        <a:pt x="1161" y="602"/>
                        <a:pt x="1161" y="602"/>
                      </a:cubicBezTo>
                      <a:cubicBezTo>
                        <a:pt x="1161" y="613"/>
                        <a:pt x="1151" y="623"/>
                        <a:pt x="1139" y="623"/>
                      </a:cubicBezTo>
                      <a:cubicBezTo>
                        <a:pt x="22" y="623"/>
                        <a:pt x="22" y="623"/>
                        <a:pt x="22" y="623"/>
                      </a:cubicBezTo>
                      <a:cubicBezTo>
                        <a:pt x="10" y="623"/>
                        <a:pt x="0" y="613"/>
                        <a:pt x="0" y="602"/>
                      </a:cubicBezTo>
                      <a:lnTo>
                        <a:pt x="0" y="21"/>
                      </a:ln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sp>
              <p:nvSpPr>
                <p:cNvPr id="32" name="Rectangle 7">
                  <a:extLst>
                    <a:ext uri="{FF2B5EF4-FFF2-40B4-BE49-F238E27FC236}">
                      <a16:creationId xmlns:a16="http://schemas.microsoft.com/office/drawing/2014/main" id="{FAE8AF3E-4B30-DC2E-7D04-4493343867F9}"/>
                    </a:ext>
                  </a:extLst>
                </p:cNvPr>
                <p:cNvSpPr>
                  <a:spLocks noChangeArrowheads="1"/>
                </p:cNvSpPr>
                <p:nvPr/>
              </p:nvSpPr>
              <p:spPr bwMode="auto">
                <a:xfrm>
                  <a:off x="1353598" y="3742307"/>
                  <a:ext cx="1095865" cy="625413"/>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sp>
              <p:nvSpPr>
                <p:cNvPr id="33" name="Freeform 115">
                  <a:extLst>
                    <a:ext uri="{FF2B5EF4-FFF2-40B4-BE49-F238E27FC236}">
                      <a16:creationId xmlns:a16="http://schemas.microsoft.com/office/drawing/2014/main" id="{774FB67C-D6C7-96B2-4022-0015DA09ADED}"/>
                    </a:ext>
                  </a:extLst>
                </p:cNvPr>
                <p:cNvSpPr>
                  <a:spLocks/>
                </p:cNvSpPr>
                <p:nvPr/>
              </p:nvSpPr>
              <p:spPr bwMode="auto">
                <a:xfrm>
                  <a:off x="1140178" y="3743234"/>
                  <a:ext cx="135475" cy="539117"/>
                </a:xfrm>
                <a:custGeom>
                  <a:avLst/>
                  <a:gdLst>
                    <a:gd name="connsiteX0" fmla="*/ 67674 w 135475"/>
                    <a:gd name="connsiteY0" fmla="*/ 479731 h 539117"/>
                    <a:gd name="connsiteX1" fmla="*/ 95574 w 135475"/>
                    <a:gd name="connsiteY1" fmla="*/ 510774 h 539117"/>
                    <a:gd name="connsiteX2" fmla="*/ 67674 w 135475"/>
                    <a:gd name="connsiteY2" fmla="*/ 539117 h 539117"/>
                    <a:gd name="connsiteX3" fmla="*/ 37116 w 135475"/>
                    <a:gd name="connsiteY3" fmla="*/ 510774 h 539117"/>
                    <a:gd name="connsiteX4" fmla="*/ 67674 w 135475"/>
                    <a:gd name="connsiteY4" fmla="*/ 479731 h 539117"/>
                    <a:gd name="connsiteX5" fmla="*/ 67738 w 135475"/>
                    <a:gd name="connsiteY5" fmla="*/ 257031 h 539117"/>
                    <a:gd name="connsiteX6" fmla="*/ 135475 w 135475"/>
                    <a:gd name="connsiteY6" fmla="*/ 324972 h 539117"/>
                    <a:gd name="connsiteX7" fmla="*/ 67738 w 135475"/>
                    <a:gd name="connsiteY7" fmla="*/ 391579 h 539117"/>
                    <a:gd name="connsiteX8" fmla="*/ 0 w 135475"/>
                    <a:gd name="connsiteY8" fmla="*/ 324972 h 539117"/>
                    <a:gd name="connsiteX9" fmla="*/ 67738 w 135475"/>
                    <a:gd name="connsiteY9" fmla="*/ 257031 h 539117"/>
                    <a:gd name="connsiteX10" fmla="*/ 67674 w 135475"/>
                    <a:gd name="connsiteY10" fmla="*/ 143827 h 539117"/>
                    <a:gd name="connsiteX11" fmla="*/ 95574 w 135475"/>
                    <a:gd name="connsiteY11" fmla="*/ 171728 h 539117"/>
                    <a:gd name="connsiteX12" fmla="*/ 67674 w 135475"/>
                    <a:gd name="connsiteY12" fmla="*/ 202286 h 539117"/>
                    <a:gd name="connsiteX13" fmla="*/ 37116 w 135475"/>
                    <a:gd name="connsiteY13" fmla="*/ 171728 h 539117"/>
                    <a:gd name="connsiteX14" fmla="*/ 67674 w 135475"/>
                    <a:gd name="connsiteY14" fmla="*/ 143827 h 539117"/>
                    <a:gd name="connsiteX15" fmla="*/ 67674 w 135475"/>
                    <a:gd name="connsiteY15" fmla="*/ 0 h 539117"/>
                    <a:gd name="connsiteX16" fmla="*/ 95574 w 135475"/>
                    <a:gd name="connsiteY16" fmla="*/ 29434 h 539117"/>
                    <a:gd name="connsiteX17" fmla="*/ 67674 w 135475"/>
                    <a:gd name="connsiteY17" fmla="*/ 57531 h 539117"/>
                    <a:gd name="connsiteX18" fmla="*/ 37116 w 135475"/>
                    <a:gd name="connsiteY18" fmla="*/ 29434 h 539117"/>
                    <a:gd name="connsiteX19" fmla="*/ 67674 w 135475"/>
                    <a:gd name="connsiteY19" fmla="*/ 0 h 5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475" h="539117">
                      <a:moveTo>
                        <a:pt x="67674" y="479731"/>
                      </a:moveTo>
                      <a:cubicBezTo>
                        <a:pt x="83617" y="479731"/>
                        <a:pt x="95574" y="493228"/>
                        <a:pt x="95574" y="510774"/>
                      </a:cubicBezTo>
                      <a:cubicBezTo>
                        <a:pt x="95574" y="525620"/>
                        <a:pt x="83617" y="539117"/>
                        <a:pt x="67674" y="539117"/>
                      </a:cubicBezTo>
                      <a:cubicBezTo>
                        <a:pt x="50402" y="539117"/>
                        <a:pt x="37116" y="525620"/>
                        <a:pt x="37116" y="510774"/>
                      </a:cubicBezTo>
                      <a:cubicBezTo>
                        <a:pt x="37116" y="493228"/>
                        <a:pt x="50402" y="479731"/>
                        <a:pt x="67674" y="479731"/>
                      </a:cubicBezTo>
                      <a:close/>
                      <a:moveTo>
                        <a:pt x="67738" y="257031"/>
                      </a:moveTo>
                      <a:cubicBezTo>
                        <a:pt x="104927" y="257031"/>
                        <a:pt x="135475" y="286339"/>
                        <a:pt x="135475" y="324972"/>
                      </a:cubicBezTo>
                      <a:cubicBezTo>
                        <a:pt x="135475" y="362272"/>
                        <a:pt x="104927" y="391579"/>
                        <a:pt x="67738" y="391579"/>
                      </a:cubicBezTo>
                      <a:cubicBezTo>
                        <a:pt x="30548" y="391579"/>
                        <a:pt x="0" y="362272"/>
                        <a:pt x="0" y="324972"/>
                      </a:cubicBezTo>
                      <a:cubicBezTo>
                        <a:pt x="0" y="286339"/>
                        <a:pt x="30548" y="257031"/>
                        <a:pt x="67738" y="257031"/>
                      </a:cubicBezTo>
                      <a:close/>
                      <a:moveTo>
                        <a:pt x="67674" y="143827"/>
                      </a:moveTo>
                      <a:cubicBezTo>
                        <a:pt x="83617" y="143827"/>
                        <a:pt x="95574" y="157113"/>
                        <a:pt x="95574" y="171728"/>
                      </a:cubicBezTo>
                      <a:cubicBezTo>
                        <a:pt x="95574" y="189000"/>
                        <a:pt x="83617" y="202286"/>
                        <a:pt x="67674" y="202286"/>
                      </a:cubicBezTo>
                      <a:cubicBezTo>
                        <a:pt x="50402" y="202286"/>
                        <a:pt x="37116" y="189000"/>
                        <a:pt x="37116" y="171728"/>
                      </a:cubicBezTo>
                      <a:cubicBezTo>
                        <a:pt x="37116" y="157113"/>
                        <a:pt x="50402" y="143827"/>
                        <a:pt x="67674" y="143827"/>
                      </a:cubicBezTo>
                      <a:close/>
                      <a:moveTo>
                        <a:pt x="67674" y="0"/>
                      </a:moveTo>
                      <a:cubicBezTo>
                        <a:pt x="83617" y="0"/>
                        <a:pt x="95574" y="12041"/>
                        <a:pt x="95574" y="29434"/>
                      </a:cubicBezTo>
                      <a:cubicBezTo>
                        <a:pt x="95574" y="45489"/>
                        <a:pt x="83617" y="57531"/>
                        <a:pt x="67674" y="57531"/>
                      </a:cubicBezTo>
                      <a:cubicBezTo>
                        <a:pt x="50402" y="57531"/>
                        <a:pt x="37116" y="45489"/>
                        <a:pt x="37116" y="29434"/>
                      </a:cubicBezTo>
                      <a:cubicBezTo>
                        <a:pt x="37116" y="12041"/>
                        <a:pt x="50402" y="0"/>
                        <a:pt x="67674"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grpSp>
          <p:grpSp>
            <p:nvGrpSpPr>
              <p:cNvPr id="26" name="Group 25">
                <a:extLst>
                  <a:ext uri="{FF2B5EF4-FFF2-40B4-BE49-F238E27FC236}">
                    <a16:creationId xmlns:a16="http://schemas.microsoft.com/office/drawing/2014/main" id="{242771A3-4887-EB34-A25C-32AD4113F8A2}"/>
                  </a:ext>
                </a:extLst>
              </p:cNvPr>
              <p:cNvGrpSpPr/>
              <p:nvPr/>
            </p:nvGrpSpPr>
            <p:grpSpPr>
              <a:xfrm>
                <a:off x="1455304" y="2812895"/>
                <a:ext cx="313317" cy="313793"/>
                <a:chOff x="1623535" y="3776595"/>
                <a:chExt cx="555061" cy="555904"/>
              </a:xfrm>
            </p:grpSpPr>
            <p:sp>
              <p:nvSpPr>
                <p:cNvPr id="27" name="Freeform 13">
                  <a:extLst>
                    <a:ext uri="{FF2B5EF4-FFF2-40B4-BE49-F238E27FC236}">
                      <a16:creationId xmlns:a16="http://schemas.microsoft.com/office/drawing/2014/main" id="{79C8BF86-CA94-757C-68F9-D56545B680B3}"/>
                    </a:ext>
                  </a:extLst>
                </p:cNvPr>
                <p:cNvSpPr>
                  <a:spLocks noEditPoints="1"/>
                </p:cNvSpPr>
                <p:nvPr/>
              </p:nvSpPr>
              <p:spPr bwMode="auto">
                <a:xfrm>
                  <a:off x="1623535" y="3776595"/>
                  <a:ext cx="555061" cy="555904"/>
                </a:xfrm>
                <a:custGeom>
                  <a:avLst/>
                  <a:gdLst>
                    <a:gd name="T0" fmla="*/ 420 w 458"/>
                    <a:gd name="T1" fmla="*/ 310 h 459"/>
                    <a:gd name="T2" fmla="*/ 345 w 458"/>
                    <a:gd name="T3" fmla="*/ 401 h 459"/>
                    <a:gd name="T4" fmla="*/ 229 w 458"/>
                    <a:gd name="T5" fmla="*/ 437 h 459"/>
                    <a:gd name="T6" fmla="*/ 148 w 458"/>
                    <a:gd name="T7" fmla="*/ 421 h 459"/>
                    <a:gd name="T8" fmla="*/ 57 w 458"/>
                    <a:gd name="T9" fmla="*/ 345 h 459"/>
                    <a:gd name="T10" fmla="*/ 22 w 458"/>
                    <a:gd name="T11" fmla="*/ 229 h 459"/>
                    <a:gd name="T12" fmla="*/ 38 w 458"/>
                    <a:gd name="T13" fmla="*/ 149 h 459"/>
                    <a:gd name="T14" fmla="*/ 113 w 458"/>
                    <a:gd name="T15" fmla="*/ 58 h 459"/>
                    <a:gd name="T16" fmla="*/ 229 w 458"/>
                    <a:gd name="T17" fmla="*/ 22 h 459"/>
                    <a:gd name="T18" fmla="*/ 310 w 458"/>
                    <a:gd name="T19" fmla="*/ 38 h 459"/>
                    <a:gd name="T20" fmla="*/ 400 w 458"/>
                    <a:gd name="T21" fmla="*/ 113 h 459"/>
                    <a:gd name="T22" fmla="*/ 436 w 458"/>
                    <a:gd name="T23" fmla="*/ 229 h 459"/>
                    <a:gd name="T24" fmla="*/ 420 w 458"/>
                    <a:gd name="T25" fmla="*/ 310 h 459"/>
                    <a:gd name="T26" fmla="*/ 439 w 458"/>
                    <a:gd name="T27" fmla="*/ 141 h 459"/>
                    <a:gd name="T28" fmla="*/ 357 w 458"/>
                    <a:gd name="T29" fmla="*/ 39 h 459"/>
                    <a:gd name="T30" fmla="*/ 229 w 458"/>
                    <a:gd name="T31" fmla="*/ 0 h 459"/>
                    <a:gd name="T32" fmla="*/ 140 w 458"/>
                    <a:gd name="T33" fmla="*/ 19 h 459"/>
                    <a:gd name="T34" fmla="*/ 39 w 458"/>
                    <a:gd name="T35" fmla="*/ 102 h 459"/>
                    <a:gd name="T36" fmla="*/ 0 w 458"/>
                    <a:gd name="T37" fmla="*/ 229 h 459"/>
                    <a:gd name="T38" fmla="*/ 18 w 458"/>
                    <a:gd name="T39" fmla="*/ 318 h 459"/>
                    <a:gd name="T40" fmla="*/ 101 w 458"/>
                    <a:gd name="T41" fmla="*/ 420 h 459"/>
                    <a:gd name="T42" fmla="*/ 229 w 458"/>
                    <a:gd name="T43" fmla="*/ 459 h 459"/>
                    <a:gd name="T44" fmla="*/ 319 w 458"/>
                    <a:gd name="T45" fmla="*/ 440 h 459"/>
                    <a:gd name="T46" fmla="*/ 419 w 458"/>
                    <a:gd name="T47" fmla="*/ 357 h 459"/>
                    <a:gd name="T48" fmla="*/ 458 w 458"/>
                    <a:gd name="T49" fmla="*/ 229 h 459"/>
                    <a:gd name="T50" fmla="*/ 439 w 458"/>
                    <a:gd name="T51" fmla="*/ 14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459">
                      <a:moveTo>
                        <a:pt x="420" y="310"/>
                      </a:moveTo>
                      <a:cubicBezTo>
                        <a:pt x="404" y="347"/>
                        <a:pt x="378" y="379"/>
                        <a:pt x="345" y="401"/>
                      </a:cubicBezTo>
                      <a:cubicBezTo>
                        <a:pt x="312" y="423"/>
                        <a:pt x="272" y="437"/>
                        <a:pt x="229" y="437"/>
                      </a:cubicBezTo>
                      <a:cubicBezTo>
                        <a:pt x="200" y="437"/>
                        <a:pt x="174" y="431"/>
                        <a:pt x="148" y="421"/>
                      </a:cubicBezTo>
                      <a:cubicBezTo>
                        <a:pt x="111" y="405"/>
                        <a:pt x="80" y="379"/>
                        <a:pt x="57" y="345"/>
                      </a:cubicBezTo>
                      <a:cubicBezTo>
                        <a:pt x="35" y="312"/>
                        <a:pt x="22" y="272"/>
                        <a:pt x="22" y="229"/>
                      </a:cubicBezTo>
                      <a:cubicBezTo>
                        <a:pt x="22" y="201"/>
                        <a:pt x="27" y="174"/>
                        <a:pt x="38" y="149"/>
                      </a:cubicBezTo>
                      <a:cubicBezTo>
                        <a:pt x="54" y="112"/>
                        <a:pt x="80" y="80"/>
                        <a:pt x="113" y="58"/>
                      </a:cubicBezTo>
                      <a:cubicBezTo>
                        <a:pt x="146" y="35"/>
                        <a:pt x="186" y="22"/>
                        <a:pt x="229" y="22"/>
                      </a:cubicBezTo>
                      <a:cubicBezTo>
                        <a:pt x="257" y="22"/>
                        <a:pt x="285" y="28"/>
                        <a:pt x="310" y="38"/>
                      </a:cubicBezTo>
                      <a:cubicBezTo>
                        <a:pt x="347" y="54"/>
                        <a:pt x="378" y="80"/>
                        <a:pt x="400" y="113"/>
                      </a:cubicBezTo>
                      <a:cubicBezTo>
                        <a:pt x="423" y="147"/>
                        <a:pt x="436" y="187"/>
                        <a:pt x="436" y="229"/>
                      </a:cubicBezTo>
                      <a:cubicBezTo>
                        <a:pt x="436" y="258"/>
                        <a:pt x="431" y="285"/>
                        <a:pt x="420" y="310"/>
                      </a:cubicBezTo>
                      <a:close/>
                      <a:moveTo>
                        <a:pt x="439" y="141"/>
                      </a:moveTo>
                      <a:cubicBezTo>
                        <a:pt x="423" y="99"/>
                        <a:pt x="394" y="64"/>
                        <a:pt x="357" y="39"/>
                      </a:cubicBezTo>
                      <a:cubicBezTo>
                        <a:pt x="321" y="15"/>
                        <a:pt x="277" y="0"/>
                        <a:pt x="229" y="0"/>
                      </a:cubicBezTo>
                      <a:cubicBezTo>
                        <a:pt x="198" y="0"/>
                        <a:pt x="168" y="7"/>
                        <a:pt x="140" y="19"/>
                      </a:cubicBezTo>
                      <a:cubicBezTo>
                        <a:pt x="99" y="35"/>
                        <a:pt x="63" y="65"/>
                        <a:pt x="39" y="102"/>
                      </a:cubicBezTo>
                      <a:cubicBezTo>
                        <a:pt x="15" y="138"/>
                        <a:pt x="0" y="182"/>
                        <a:pt x="0" y="229"/>
                      </a:cubicBezTo>
                      <a:cubicBezTo>
                        <a:pt x="0" y="261"/>
                        <a:pt x="7" y="291"/>
                        <a:pt x="18" y="318"/>
                      </a:cubicBezTo>
                      <a:cubicBezTo>
                        <a:pt x="35" y="360"/>
                        <a:pt x="64" y="395"/>
                        <a:pt x="101" y="420"/>
                      </a:cubicBezTo>
                      <a:cubicBezTo>
                        <a:pt x="137" y="444"/>
                        <a:pt x="181" y="459"/>
                        <a:pt x="229" y="459"/>
                      </a:cubicBezTo>
                      <a:cubicBezTo>
                        <a:pt x="260" y="459"/>
                        <a:pt x="290" y="452"/>
                        <a:pt x="319" y="440"/>
                      </a:cubicBezTo>
                      <a:cubicBezTo>
                        <a:pt x="360" y="423"/>
                        <a:pt x="394" y="394"/>
                        <a:pt x="419" y="357"/>
                      </a:cubicBezTo>
                      <a:cubicBezTo>
                        <a:pt x="443" y="321"/>
                        <a:pt x="458" y="277"/>
                        <a:pt x="458" y="229"/>
                      </a:cubicBezTo>
                      <a:cubicBezTo>
                        <a:pt x="458" y="198"/>
                        <a:pt x="451" y="168"/>
                        <a:pt x="439" y="141"/>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grpSp>
              <p:nvGrpSpPr>
                <p:cNvPr id="28" name="Group 27">
                  <a:extLst>
                    <a:ext uri="{FF2B5EF4-FFF2-40B4-BE49-F238E27FC236}">
                      <a16:creationId xmlns:a16="http://schemas.microsoft.com/office/drawing/2014/main" id="{6F735D0C-B60D-95A0-F97F-520B9C194F56}"/>
                    </a:ext>
                  </a:extLst>
                </p:cNvPr>
                <p:cNvGrpSpPr/>
                <p:nvPr/>
              </p:nvGrpSpPr>
              <p:grpSpPr>
                <a:xfrm>
                  <a:off x="1712128" y="3847454"/>
                  <a:ext cx="378285" cy="330674"/>
                  <a:chOff x="1712128" y="3847454"/>
                  <a:chExt cx="378285" cy="330674"/>
                </a:xfrm>
              </p:grpSpPr>
              <p:sp>
                <p:nvSpPr>
                  <p:cNvPr id="29" name="Freeform 5">
                    <a:extLst>
                      <a:ext uri="{FF2B5EF4-FFF2-40B4-BE49-F238E27FC236}">
                        <a16:creationId xmlns:a16="http://schemas.microsoft.com/office/drawing/2014/main" id="{05E4C39A-28DC-A85C-F551-A114A1B0738D}"/>
                      </a:ext>
                    </a:extLst>
                  </p:cNvPr>
                  <p:cNvSpPr>
                    <a:spLocks/>
                  </p:cNvSpPr>
                  <p:nvPr/>
                </p:nvSpPr>
                <p:spPr bwMode="auto">
                  <a:xfrm>
                    <a:off x="1712128" y="3847454"/>
                    <a:ext cx="378285" cy="330674"/>
                  </a:xfrm>
                  <a:custGeom>
                    <a:avLst/>
                    <a:gdLst>
                      <a:gd name="T0" fmla="*/ 1195 w 1202"/>
                      <a:gd name="T1" fmla="*/ 993 h 1050"/>
                      <a:gd name="T2" fmla="*/ 634 w 1202"/>
                      <a:gd name="T3" fmla="*/ 18 h 1050"/>
                      <a:gd name="T4" fmla="*/ 601 w 1202"/>
                      <a:gd name="T5" fmla="*/ 0 h 1050"/>
                      <a:gd name="T6" fmla="*/ 569 w 1202"/>
                      <a:gd name="T7" fmla="*/ 18 h 1050"/>
                      <a:gd name="T8" fmla="*/ 6 w 1202"/>
                      <a:gd name="T9" fmla="*/ 993 h 1050"/>
                      <a:gd name="T10" fmla="*/ 6 w 1202"/>
                      <a:gd name="T11" fmla="*/ 1031 h 1050"/>
                      <a:gd name="T12" fmla="*/ 38 w 1202"/>
                      <a:gd name="T13" fmla="*/ 1050 h 1050"/>
                      <a:gd name="T14" fmla="*/ 1163 w 1202"/>
                      <a:gd name="T15" fmla="*/ 1050 h 1050"/>
                      <a:gd name="T16" fmla="*/ 1195 w 1202"/>
                      <a:gd name="T17" fmla="*/ 1031 h 1050"/>
                      <a:gd name="T18" fmla="*/ 1195 w 1202"/>
                      <a:gd name="T19" fmla="*/ 99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1050">
                        <a:moveTo>
                          <a:pt x="1195" y="993"/>
                        </a:moveTo>
                        <a:cubicBezTo>
                          <a:pt x="634" y="18"/>
                          <a:pt x="634" y="18"/>
                          <a:pt x="634" y="18"/>
                        </a:cubicBezTo>
                        <a:cubicBezTo>
                          <a:pt x="627" y="7"/>
                          <a:pt x="615" y="0"/>
                          <a:pt x="601" y="0"/>
                        </a:cubicBezTo>
                        <a:cubicBezTo>
                          <a:pt x="588" y="0"/>
                          <a:pt x="575" y="7"/>
                          <a:pt x="569" y="18"/>
                        </a:cubicBezTo>
                        <a:cubicBezTo>
                          <a:pt x="6" y="993"/>
                          <a:pt x="6" y="993"/>
                          <a:pt x="6" y="993"/>
                        </a:cubicBezTo>
                        <a:cubicBezTo>
                          <a:pt x="0" y="1005"/>
                          <a:pt x="0" y="1019"/>
                          <a:pt x="6" y="1031"/>
                        </a:cubicBezTo>
                        <a:cubicBezTo>
                          <a:pt x="13" y="1043"/>
                          <a:pt x="26" y="1050"/>
                          <a:pt x="38" y="1050"/>
                        </a:cubicBezTo>
                        <a:cubicBezTo>
                          <a:pt x="1163" y="1050"/>
                          <a:pt x="1163" y="1050"/>
                          <a:pt x="1163" y="1050"/>
                        </a:cubicBezTo>
                        <a:cubicBezTo>
                          <a:pt x="1176" y="1050"/>
                          <a:pt x="1188" y="1043"/>
                          <a:pt x="1195" y="1031"/>
                        </a:cubicBezTo>
                        <a:cubicBezTo>
                          <a:pt x="1202" y="1019"/>
                          <a:pt x="1202" y="1005"/>
                          <a:pt x="1195" y="993"/>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sp>
                <p:nvSpPr>
                  <p:cNvPr id="30" name="Freeform 106">
                    <a:extLst>
                      <a:ext uri="{FF2B5EF4-FFF2-40B4-BE49-F238E27FC236}">
                        <a16:creationId xmlns:a16="http://schemas.microsoft.com/office/drawing/2014/main" id="{666E823C-98F6-5565-07BC-DB9AD04FA363}"/>
                      </a:ext>
                    </a:extLst>
                  </p:cNvPr>
                  <p:cNvSpPr>
                    <a:spLocks/>
                  </p:cNvSpPr>
                  <p:nvPr/>
                </p:nvSpPr>
                <p:spPr bwMode="auto">
                  <a:xfrm>
                    <a:off x="1878115" y="3960109"/>
                    <a:ext cx="46830" cy="186541"/>
                  </a:xfrm>
                  <a:custGeom>
                    <a:avLst/>
                    <a:gdLst>
                      <a:gd name="connsiteX0" fmla="*/ 23415 w 46830"/>
                      <a:gd name="connsiteY0" fmla="*/ 139710 h 186541"/>
                      <a:gd name="connsiteX1" fmla="*/ 46830 w 46830"/>
                      <a:gd name="connsiteY1" fmla="*/ 163126 h 186541"/>
                      <a:gd name="connsiteX2" fmla="*/ 23415 w 46830"/>
                      <a:gd name="connsiteY2" fmla="*/ 186541 h 186541"/>
                      <a:gd name="connsiteX3" fmla="*/ 0 w 46830"/>
                      <a:gd name="connsiteY3" fmla="*/ 163126 h 186541"/>
                      <a:gd name="connsiteX4" fmla="*/ 23415 w 46830"/>
                      <a:gd name="connsiteY4" fmla="*/ 139710 h 186541"/>
                      <a:gd name="connsiteX5" fmla="*/ 12020 w 46830"/>
                      <a:gd name="connsiteY5" fmla="*/ 0 h 186541"/>
                      <a:gd name="connsiteX6" fmla="*/ 34292 w 46830"/>
                      <a:gd name="connsiteY6" fmla="*/ 0 h 186541"/>
                      <a:gd name="connsiteX7" fmla="*/ 44957 w 46830"/>
                      <a:gd name="connsiteY7" fmla="*/ 11347 h 186541"/>
                      <a:gd name="connsiteX8" fmla="*/ 37742 w 46830"/>
                      <a:gd name="connsiteY8" fmla="*/ 113793 h 186541"/>
                      <a:gd name="connsiteX9" fmla="*/ 25822 w 46830"/>
                      <a:gd name="connsiteY9" fmla="*/ 125141 h 186541"/>
                      <a:gd name="connsiteX10" fmla="*/ 21117 w 46830"/>
                      <a:gd name="connsiteY10" fmla="*/ 125141 h 186541"/>
                      <a:gd name="connsiteX11" fmla="*/ 9197 w 46830"/>
                      <a:gd name="connsiteY11" fmla="*/ 113793 h 186541"/>
                      <a:gd name="connsiteX12" fmla="*/ 1355 w 46830"/>
                      <a:gd name="connsiteY12" fmla="*/ 11347 h 186541"/>
                      <a:gd name="connsiteX13" fmla="*/ 12020 w 46830"/>
                      <a:gd name="connsiteY13" fmla="*/ 0 h 18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30" h="186541">
                        <a:moveTo>
                          <a:pt x="23415" y="139710"/>
                        </a:moveTo>
                        <a:cubicBezTo>
                          <a:pt x="36347" y="139710"/>
                          <a:pt x="46830" y="150194"/>
                          <a:pt x="46830" y="163126"/>
                        </a:cubicBezTo>
                        <a:cubicBezTo>
                          <a:pt x="46830" y="176058"/>
                          <a:pt x="36347" y="186541"/>
                          <a:pt x="23415" y="186541"/>
                        </a:cubicBezTo>
                        <a:cubicBezTo>
                          <a:pt x="10483" y="186541"/>
                          <a:pt x="0" y="176058"/>
                          <a:pt x="0" y="163126"/>
                        </a:cubicBezTo>
                        <a:cubicBezTo>
                          <a:pt x="0" y="150194"/>
                          <a:pt x="10483" y="139710"/>
                          <a:pt x="23415" y="139710"/>
                        </a:cubicBezTo>
                        <a:close/>
                        <a:moveTo>
                          <a:pt x="12020" y="0"/>
                        </a:moveTo>
                        <a:cubicBezTo>
                          <a:pt x="34292" y="0"/>
                          <a:pt x="34292" y="0"/>
                          <a:pt x="34292" y="0"/>
                        </a:cubicBezTo>
                        <a:cubicBezTo>
                          <a:pt x="40565" y="0"/>
                          <a:pt x="45270" y="5043"/>
                          <a:pt x="44957" y="11347"/>
                        </a:cubicBezTo>
                        <a:cubicBezTo>
                          <a:pt x="37742" y="113793"/>
                          <a:pt x="37742" y="113793"/>
                          <a:pt x="37742" y="113793"/>
                        </a:cubicBezTo>
                        <a:cubicBezTo>
                          <a:pt x="37428" y="119783"/>
                          <a:pt x="31782" y="125141"/>
                          <a:pt x="25822" y="125141"/>
                        </a:cubicBezTo>
                        <a:cubicBezTo>
                          <a:pt x="21117" y="125141"/>
                          <a:pt x="21117" y="125141"/>
                          <a:pt x="21117" y="125141"/>
                        </a:cubicBezTo>
                        <a:cubicBezTo>
                          <a:pt x="14843" y="125141"/>
                          <a:pt x="9511" y="119783"/>
                          <a:pt x="9197" y="113793"/>
                        </a:cubicBezTo>
                        <a:lnTo>
                          <a:pt x="1355" y="11347"/>
                        </a:lnTo>
                        <a:cubicBezTo>
                          <a:pt x="1042" y="5043"/>
                          <a:pt x="5746" y="0"/>
                          <a:pt x="12020"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grpSp>
          </p:grpSp>
        </p:grpSp>
      </p:grpSp>
      <p:grpSp>
        <p:nvGrpSpPr>
          <p:cNvPr id="34" name="Group 33">
            <a:extLst>
              <a:ext uri="{FF2B5EF4-FFF2-40B4-BE49-F238E27FC236}">
                <a16:creationId xmlns:a16="http://schemas.microsoft.com/office/drawing/2014/main" id="{78817BB9-3F0C-51DD-8990-C7D44FD1BD12}"/>
              </a:ext>
            </a:extLst>
          </p:cNvPr>
          <p:cNvGrpSpPr/>
          <p:nvPr/>
        </p:nvGrpSpPr>
        <p:grpSpPr>
          <a:xfrm>
            <a:off x="10604468" y="5007744"/>
            <a:ext cx="407607" cy="379520"/>
            <a:chOff x="-566052" y="3685256"/>
            <a:chExt cx="407607" cy="379520"/>
          </a:xfrm>
        </p:grpSpPr>
        <p:sp>
          <p:nvSpPr>
            <p:cNvPr id="35" name="Rectangle 34">
              <a:extLst>
                <a:ext uri="{FF2B5EF4-FFF2-40B4-BE49-F238E27FC236}">
                  <a16:creationId xmlns:a16="http://schemas.microsoft.com/office/drawing/2014/main" id="{8A62EF0D-85A3-3CC4-D66C-D58C3F50CE07}"/>
                </a:ext>
              </a:extLst>
            </p:cNvPr>
            <p:cNvSpPr/>
            <p:nvPr/>
          </p:nvSpPr>
          <p:spPr>
            <a:xfrm>
              <a:off x="-566052" y="3685256"/>
              <a:ext cx="407607" cy="379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36" name="Group 35">
              <a:extLst>
                <a:ext uri="{FF2B5EF4-FFF2-40B4-BE49-F238E27FC236}">
                  <a16:creationId xmlns:a16="http://schemas.microsoft.com/office/drawing/2014/main" id="{7BA6B582-AE1C-64C6-3E02-EA926D732460}"/>
                </a:ext>
              </a:extLst>
            </p:cNvPr>
            <p:cNvGrpSpPr>
              <a:grpSpLocks noChangeAspect="1"/>
            </p:cNvGrpSpPr>
            <p:nvPr/>
          </p:nvGrpSpPr>
          <p:grpSpPr>
            <a:xfrm>
              <a:off x="-507124" y="3720768"/>
              <a:ext cx="304553" cy="284483"/>
              <a:chOff x="1855788" y="2863851"/>
              <a:chExt cx="2686900" cy="2509837"/>
            </a:xfrm>
          </p:grpSpPr>
          <p:sp>
            <p:nvSpPr>
              <p:cNvPr id="37" name="Freeform 6">
                <a:extLst>
                  <a:ext uri="{FF2B5EF4-FFF2-40B4-BE49-F238E27FC236}">
                    <a16:creationId xmlns:a16="http://schemas.microsoft.com/office/drawing/2014/main" id="{1C633A10-B1B5-A6C0-4AC1-1193D89E8651}"/>
                  </a:ext>
                </a:extLst>
              </p:cNvPr>
              <p:cNvSpPr>
                <a:spLocks/>
              </p:cNvSpPr>
              <p:nvPr/>
            </p:nvSpPr>
            <p:spPr bwMode="auto">
              <a:xfrm>
                <a:off x="1855788" y="2863851"/>
                <a:ext cx="1576388" cy="2509837"/>
              </a:xfrm>
              <a:custGeom>
                <a:avLst/>
                <a:gdLst>
                  <a:gd name="T0" fmla="*/ 563 w 693"/>
                  <a:gd name="T1" fmla="*/ 40 h 1102"/>
                  <a:gd name="T2" fmla="*/ 202 w 693"/>
                  <a:gd name="T3" fmla="*/ 308 h 1102"/>
                  <a:gd name="T4" fmla="*/ 93 w 693"/>
                  <a:gd name="T5" fmla="*/ 308 h 1102"/>
                  <a:gd name="T6" fmla="*/ 0 w 693"/>
                  <a:gd name="T7" fmla="*/ 400 h 1102"/>
                  <a:gd name="T8" fmla="*/ 0 w 693"/>
                  <a:gd name="T9" fmla="*/ 702 h 1102"/>
                  <a:gd name="T10" fmla="*/ 93 w 693"/>
                  <a:gd name="T11" fmla="*/ 794 h 1102"/>
                  <a:gd name="T12" fmla="*/ 202 w 693"/>
                  <a:gd name="T13" fmla="*/ 794 h 1102"/>
                  <a:gd name="T14" fmla="*/ 563 w 693"/>
                  <a:gd name="T15" fmla="*/ 1062 h 1102"/>
                  <a:gd name="T16" fmla="*/ 693 w 693"/>
                  <a:gd name="T17" fmla="*/ 996 h 1102"/>
                  <a:gd name="T18" fmla="*/ 693 w 693"/>
                  <a:gd name="T19" fmla="*/ 106 h 1102"/>
                  <a:gd name="T20" fmla="*/ 563 w 693"/>
                  <a:gd name="T21" fmla="*/ 4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3" h="1102">
                    <a:moveTo>
                      <a:pt x="563" y="40"/>
                    </a:moveTo>
                    <a:cubicBezTo>
                      <a:pt x="202" y="308"/>
                      <a:pt x="202" y="308"/>
                      <a:pt x="202" y="308"/>
                    </a:cubicBezTo>
                    <a:cubicBezTo>
                      <a:pt x="93" y="308"/>
                      <a:pt x="93" y="308"/>
                      <a:pt x="93" y="308"/>
                    </a:cubicBezTo>
                    <a:cubicBezTo>
                      <a:pt x="42" y="308"/>
                      <a:pt x="0" y="349"/>
                      <a:pt x="0" y="400"/>
                    </a:cubicBezTo>
                    <a:cubicBezTo>
                      <a:pt x="0" y="702"/>
                      <a:pt x="0" y="702"/>
                      <a:pt x="0" y="702"/>
                    </a:cubicBezTo>
                    <a:cubicBezTo>
                      <a:pt x="0" y="753"/>
                      <a:pt x="42" y="794"/>
                      <a:pt x="93" y="794"/>
                    </a:cubicBezTo>
                    <a:cubicBezTo>
                      <a:pt x="202" y="794"/>
                      <a:pt x="202" y="794"/>
                      <a:pt x="202" y="794"/>
                    </a:cubicBezTo>
                    <a:cubicBezTo>
                      <a:pt x="563" y="1062"/>
                      <a:pt x="563" y="1062"/>
                      <a:pt x="563" y="1062"/>
                    </a:cubicBezTo>
                    <a:cubicBezTo>
                      <a:pt x="616" y="1102"/>
                      <a:pt x="693" y="1063"/>
                      <a:pt x="693" y="996"/>
                    </a:cubicBezTo>
                    <a:cubicBezTo>
                      <a:pt x="693" y="106"/>
                      <a:pt x="693" y="106"/>
                      <a:pt x="693" y="106"/>
                    </a:cubicBezTo>
                    <a:cubicBezTo>
                      <a:pt x="693" y="39"/>
                      <a:pt x="616" y="0"/>
                      <a:pt x="563" y="4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sp>
            <p:nvSpPr>
              <p:cNvPr id="38" name="Freeform: Shape 26">
                <a:extLst>
                  <a:ext uri="{FF2B5EF4-FFF2-40B4-BE49-F238E27FC236}">
                    <a16:creationId xmlns:a16="http://schemas.microsoft.com/office/drawing/2014/main" id="{EFC0D9DE-D848-14A8-71F7-40C3D57D1A9F}"/>
                  </a:ext>
                </a:extLst>
              </p:cNvPr>
              <p:cNvSpPr>
                <a:spLocks noChangeAspect="1"/>
              </p:cNvSpPr>
              <p:nvPr/>
            </p:nvSpPr>
            <p:spPr bwMode="auto">
              <a:xfrm>
                <a:off x="3603626" y="3432175"/>
                <a:ext cx="939062" cy="1371600"/>
              </a:xfrm>
              <a:custGeom>
                <a:avLst/>
                <a:gdLst>
                  <a:gd name="connsiteX0" fmla="*/ 213223 w 2095500"/>
                  <a:gd name="connsiteY0" fmla="*/ 962025 h 3060700"/>
                  <a:gd name="connsiteX1" fmla="*/ 434975 w 2095500"/>
                  <a:gd name="connsiteY1" fmla="*/ 1149068 h 3060700"/>
                  <a:gd name="connsiteX2" fmla="*/ 434975 w 2095500"/>
                  <a:gd name="connsiteY2" fmla="*/ 1914243 h 3060700"/>
                  <a:gd name="connsiteX3" fmla="*/ 213223 w 2095500"/>
                  <a:gd name="connsiteY3" fmla="*/ 2109788 h 3060700"/>
                  <a:gd name="connsiteX4" fmla="*/ 0 w 2095500"/>
                  <a:gd name="connsiteY4" fmla="*/ 1914243 h 3060700"/>
                  <a:gd name="connsiteX5" fmla="*/ 0 w 2095500"/>
                  <a:gd name="connsiteY5" fmla="*/ 1149068 h 3060700"/>
                  <a:gd name="connsiteX6" fmla="*/ 213223 w 2095500"/>
                  <a:gd name="connsiteY6" fmla="*/ 962025 h 3060700"/>
                  <a:gd name="connsiteX7" fmla="*/ 1874298 w 2095500"/>
                  <a:gd name="connsiteY7" fmla="*/ 382587 h 3060700"/>
                  <a:gd name="connsiteX8" fmla="*/ 2095500 w 2095500"/>
                  <a:gd name="connsiteY8" fmla="*/ 573881 h 3060700"/>
                  <a:gd name="connsiteX9" fmla="*/ 2095500 w 2095500"/>
                  <a:gd name="connsiteY9" fmla="*/ 2486818 h 3060700"/>
                  <a:gd name="connsiteX10" fmla="*/ 1874298 w 2095500"/>
                  <a:gd name="connsiteY10" fmla="*/ 2678112 h 3060700"/>
                  <a:gd name="connsiteX11" fmla="*/ 1657350 w 2095500"/>
                  <a:gd name="connsiteY11" fmla="*/ 2486818 h 3060700"/>
                  <a:gd name="connsiteX12" fmla="*/ 1657350 w 2095500"/>
                  <a:gd name="connsiteY12" fmla="*/ 573881 h 3060700"/>
                  <a:gd name="connsiteX13" fmla="*/ 1874298 w 2095500"/>
                  <a:gd name="connsiteY13" fmla="*/ 382587 h 3060700"/>
                  <a:gd name="connsiteX14" fmla="*/ 1026573 w 2095500"/>
                  <a:gd name="connsiteY14" fmla="*/ 0 h 3060700"/>
                  <a:gd name="connsiteX15" fmla="*/ 1247775 w 2095500"/>
                  <a:gd name="connsiteY15" fmla="*/ 191294 h 3060700"/>
                  <a:gd name="connsiteX16" fmla="*/ 1247775 w 2095500"/>
                  <a:gd name="connsiteY16" fmla="*/ 2873657 h 3060700"/>
                  <a:gd name="connsiteX17" fmla="*/ 1026573 w 2095500"/>
                  <a:gd name="connsiteY17" fmla="*/ 3060700 h 3060700"/>
                  <a:gd name="connsiteX18" fmla="*/ 809625 w 2095500"/>
                  <a:gd name="connsiteY18" fmla="*/ 2873657 h 3060700"/>
                  <a:gd name="connsiteX19" fmla="*/ 809625 w 2095500"/>
                  <a:gd name="connsiteY19" fmla="*/ 191294 h 3060700"/>
                  <a:gd name="connsiteX20" fmla="*/ 1026573 w 2095500"/>
                  <a:gd name="connsiteY20" fmla="*/ 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0" h="3060700">
                    <a:moveTo>
                      <a:pt x="213223" y="962025"/>
                    </a:moveTo>
                    <a:cubicBezTo>
                      <a:pt x="336893" y="962025"/>
                      <a:pt x="434975" y="1042794"/>
                      <a:pt x="434975" y="1149068"/>
                    </a:cubicBezTo>
                    <a:cubicBezTo>
                      <a:pt x="434975" y="1914243"/>
                      <a:pt x="434975" y="1914243"/>
                      <a:pt x="434975" y="1914243"/>
                    </a:cubicBezTo>
                    <a:cubicBezTo>
                      <a:pt x="434975" y="2020518"/>
                      <a:pt x="336893" y="2109788"/>
                      <a:pt x="213223" y="2109788"/>
                    </a:cubicBezTo>
                    <a:cubicBezTo>
                      <a:pt x="98083" y="2109788"/>
                      <a:pt x="0" y="2020518"/>
                      <a:pt x="0" y="1914243"/>
                    </a:cubicBezTo>
                    <a:cubicBezTo>
                      <a:pt x="0" y="1149068"/>
                      <a:pt x="0" y="1149068"/>
                      <a:pt x="0" y="1149068"/>
                    </a:cubicBezTo>
                    <a:cubicBezTo>
                      <a:pt x="0" y="1042794"/>
                      <a:pt x="98083" y="962025"/>
                      <a:pt x="213223" y="962025"/>
                    </a:cubicBezTo>
                    <a:close/>
                    <a:moveTo>
                      <a:pt x="1874298" y="382587"/>
                    </a:moveTo>
                    <a:cubicBezTo>
                      <a:pt x="1997661" y="382587"/>
                      <a:pt x="2095500" y="467606"/>
                      <a:pt x="2095500" y="573881"/>
                    </a:cubicBezTo>
                    <a:cubicBezTo>
                      <a:pt x="2095500" y="573881"/>
                      <a:pt x="2095500" y="573881"/>
                      <a:pt x="2095500" y="2486818"/>
                    </a:cubicBezTo>
                    <a:cubicBezTo>
                      <a:pt x="2095500" y="2593093"/>
                      <a:pt x="1997661" y="2678112"/>
                      <a:pt x="1874298" y="2678112"/>
                    </a:cubicBezTo>
                    <a:cubicBezTo>
                      <a:pt x="1755190" y="2678112"/>
                      <a:pt x="1657350" y="2593093"/>
                      <a:pt x="1657350" y="2486818"/>
                    </a:cubicBezTo>
                    <a:cubicBezTo>
                      <a:pt x="1657350" y="2486818"/>
                      <a:pt x="1657350" y="2486818"/>
                      <a:pt x="1657350" y="573881"/>
                    </a:cubicBezTo>
                    <a:cubicBezTo>
                      <a:pt x="1657350" y="467606"/>
                      <a:pt x="1755190" y="382587"/>
                      <a:pt x="1874298" y="382587"/>
                    </a:cubicBezTo>
                    <a:close/>
                    <a:moveTo>
                      <a:pt x="1026573" y="0"/>
                    </a:moveTo>
                    <a:cubicBezTo>
                      <a:pt x="1145682" y="0"/>
                      <a:pt x="1247775" y="85019"/>
                      <a:pt x="1247775" y="191294"/>
                    </a:cubicBezTo>
                    <a:cubicBezTo>
                      <a:pt x="1247775" y="191294"/>
                      <a:pt x="1247775" y="191294"/>
                      <a:pt x="1247775" y="2873657"/>
                    </a:cubicBezTo>
                    <a:cubicBezTo>
                      <a:pt x="1247775" y="2979932"/>
                      <a:pt x="1145682" y="3060700"/>
                      <a:pt x="1026573" y="3060700"/>
                    </a:cubicBezTo>
                    <a:cubicBezTo>
                      <a:pt x="907465" y="3060700"/>
                      <a:pt x="809625" y="2979932"/>
                      <a:pt x="809625" y="2873657"/>
                    </a:cubicBezTo>
                    <a:cubicBezTo>
                      <a:pt x="809625" y="2873657"/>
                      <a:pt x="809625" y="2873657"/>
                      <a:pt x="809625" y="191294"/>
                    </a:cubicBezTo>
                    <a:cubicBezTo>
                      <a:pt x="809625" y="85019"/>
                      <a:pt x="907465" y="0"/>
                      <a:pt x="1026573"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黑体" panose="02010609060101010101" pitchFamily="49" charset="-122"/>
                  <a:cs typeface="+mn-cs"/>
                </a:endParaRPr>
              </a:p>
            </p:txBody>
          </p:sp>
        </p:grpSp>
      </p:grpSp>
      <p:grpSp>
        <p:nvGrpSpPr>
          <p:cNvPr id="39" name="Group 38">
            <a:extLst>
              <a:ext uri="{FF2B5EF4-FFF2-40B4-BE49-F238E27FC236}">
                <a16:creationId xmlns:a16="http://schemas.microsoft.com/office/drawing/2014/main" id="{D12E7E45-4C14-4281-C4E6-9E964B45B316}"/>
              </a:ext>
            </a:extLst>
          </p:cNvPr>
          <p:cNvGrpSpPr/>
          <p:nvPr/>
        </p:nvGrpSpPr>
        <p:grpSpPr>
          <a:xfrm>
            <a:off x="9717555" y="5007744"/>
            <a:ext cx="407607" cy="379520"/>
            <a:chOff x="-539292" y="3328145"/>
            <a:chExt cx="407607" cy="379520"/>
          </a:xfrm>
        </p:grpSpPr>
        <p:sp>
          <p:nvSpPr>
            <p:cNvPr id="40" name="Rectangle 39">
              <a:extLst>
                <a:ext uri="{FF2B5EF4-FFF2-40B4-BE49-F238E27FC236}">
                  <a16:creationId xmlns:a16="http://schemas.microsoft.com/office/drawing/2014/main" id="{1A7D04B2-A76E-03E8-7B81-EEB97A067A73}"/>
                </a:ext>
              </a:extLst>
            </p:cNvPr>
            <p:cNvSpPr/>
            <p:nvPr/>
          </p:nvSpPr>
          <p:spPr>
            <a:xfrm>
              <a:off x="-539292" y="3328145"/>
              <a:ext cx="407607" cy="379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panose="020B0604020202020204" pitchFamily="34" charset="0"/>
                <a:ea typeface="黑体" panose="02010609060101010101" pitchFamily="49" charset="-122"/>
                <a:cs typeface="Microsoft Sans Serif" panose="020B0604020202020204" pitchFamily="34" charset="0"/>
              </a:endParaRPr>
            </a:p>
          </p:txBody>
        </p:sp>
        <p:grpSp>
          <p:nvGrpSpPr>
            <p:cNvPr id="41" name="Group 40">
              <a:extLst>
                <a:ext uri="{FF2B5EF4-FFF2-40B4-BE49-F238E27FC236}">
                  <a16:creationId xmlns:a16="http://schemas.microsoft.com/office/drawing/2014/main" id="{B0DF881B-21EB-82B7-7DC3-C14C96557B64}"/>
                </a:ext>
              </a:extLst>
            </p:cNvPr>
            <p:cNvGrpSpPr>
              <a:grpSpLocks noChangeAspect="1"/>
            </p:cNvGrpSpPr>
            <p:nvPr/>
          </p:nvGrpSpPr>
          <p:grpSpPr>
            <a:xfrm>
              <a:off x="-397975" y="3384328"/>
              <a:ext cx="105595" cy="264396"/>
              <a:chOff x="1425099" y="2837950"/>
              <a:chExt cx="751045" cy="1880509"/>
            </a:xfrm>
          </p:grpSpPr>
          <p:grpSp>
            <p:nvGrpSpPr>
              <p:cNvPr id="42" name="Group 41">
                <a:extLst>
                  <a:ext uri="{FF2B5EF4-FFF2-40B4-BE49-F238E27FC236}">
                    <a16:creationId xmlns:a16="http://schemas.microsoft.com/office/drawing/2014/main" id="{42C9013C-C876-08F0-EEFA-E4A4096ABFE2}"/>
                  </a:ext>
                </a:extLst>
              </p:cNvPr>
              <p:cNvGrpSpPr/>
              <p:nvPr/>
            </p:nvGrpSpPr>
            <p:grpSpPr>
              <a:xfrm>
                <a:off x="1425099" y="2837950"/>
                <a:ext cx="751045" cy="1880509"/>
                <a:chOff x="10015551" y="2837950"/>
                <a:chExt cx="751045" cy="1880509"/>
              </a:xfrm>
            </p:grpSpPr>
            <p:sp>
              <p:nvSpPr>
                <p:cNvPr id="44" name="Freeform 5">
                  <a:extLst>
                    <a:ext uri="{FF2B5EF4-FFF2-40B4-BE49-F238E27FC236}">
                      <a16:creationId xmlns:a16="http://schemas.microsoft.com/office/drawing/2014/main" id="{E9162983-DAAD-51D3-FFF7-8EF2EA4F97B6}"/>
                    </a:ext>
                  </a:extLst>
                </p:cNvPr>
                <p:cNvSpPr>
                  <a:spLocks/>
                </p:cNvSpPr>
                <p:nvPr/>
              </p:nvSpPr>
              <p:spPr bwMode="auto">
                <a:xfrm>
                  <a:off x="10015551" y="2837950"/>
                  <a:ext cx="751045" cy="1880509"/>
                </a:xfrm>
                <a:custGeom>
                  <a:avLst/>
                  <a:gdLst>
                    <a:gd name="T0" fmla="*/ 440 w 483"/>
                    <a:gd name="T1" fmla="*/ 124 h 1214"/>
                    <a:gd name="T2" fmla="*/ 405 w 483"/>
                    <a:gd name="T3" fmla="*/ 124 h 1214"/>
                    <a:gd name="T4" fmla="*/ 405 w 483"/>
                    <a:gd name="T5" fmla="*/ 43 h 1214"/>
                    <a:gd name="T6" fmla="*/ 362 w 483"/>
                    <a:gd name="T7" fmla="*/ 0 h 1214"/>
                    <a:gd name="T8" fmla="*/ 121 w 483"/>
                    <a:gd name="T9" fmla="*/ 0 h 1214"/>
                    <a:gd name="T10" fmla="*/ 78 w 483"/>
                    <a:gd name="T11" fmla="*/ 43 h 1214"/>
                    <a:gd name="T12" fmla="*/ 78 w 483"/>
                    <a:gd name="T13" fmla="*/ 124 h 1214"/>
                    <a:gd name="T14" fmla="*/ 43 w 483"/>
                    <a:gd name="T15" fmla="*/ 124 h 1214"/>
                    <a:gd name="T16" fmla="*/ 0 w 483"/>
                    <a:gd name="T17" fmla="*/ 167 h 1214"/>
                    <a:gd name="T18" fmla="*/ 0 w 483"/>
                    <a:gd name="T19" fmla="*/ 1171 h 1214"/>
                    <a:gd name="T20" fmla="*/ 43 w 483"/>
                    <a:gd name="T21" fmla="*/ 1214 h 1214"/>
                    <a:gd name="T22" fmla="*/ 440 w 483"/>
                    <a:gd name="T23" fmla="*/ 1214 h 1214"/>
                    <a:gd name="T24" fmla="*/ 483 w 483"/>
                    <a:gd name="T25" fmla="*/ 1171 h 1214"/>
                    <a:gd name="T26" fmla="*/ 483 w 483"/>
                    <a:gd name="T27" fmla="*/ 167 h 1214"/>
                    <a:gd name="T28" fmla="*/ 440 w 483"/>
                    <a:gd name="T29" fmla="*/ 124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3" h="1214">
                      <a:moveTo>
                        <a:pt x="440" y="124"/>
                      </a:moveTo>
                      <a:cubicBezTo>
                        <a:pt x="405" y="124"/>
                        <a:pt x="405" y="124"/>
                        <a:pt x="405" y="124"/>
                      </a:cubicBezTo>
                      <a:cubicBezTo>
                        <a:pt x="405" y="43"/>
                        <a:pt x="405" y="43"/>
                        <a:pt x="405" y="43"/>
                      </a:cubicBezTo>
                      <a:cubicBezTo>
                        <a:pt x="405" y="19"/>
                        <a:pt x="385" y="0"/>
                        <a:pt x="362" y="0"/>
                      </a:cubicBezTo>
                      <a:cubicBezTo>
                        <a:pt x="121" y="0"/>
                        <a:pt x="121" y="0"/>
                        <a:pt x="121" y="0"/>
                      </a:cubicBezTo>
                      <a:cubicBezTo>
                        <a:pt x="97" y="0"/>
                        <a:pt x="78" y="19"/>
                        <a:pt x="78" y="43"/>
                      </a:cubicBezTo>
                      <a:cubicBezTo>
                        <a:pt x="78" y="124"/>
                        <a:pt x="78" y="124"/>
                        <a:pt x="78" y="124"/>
                      </a:cubicBezTo>
                      <a:cubicBezTo>
                        <a:pt x="43" y="124"/>
                        <a:pt x="43" y="124"/>
                        <a:pt x="43" y="124"/>
                      </a:cubicBezTo>
                      <a:cubicBezTo>
                        <a:pt x="19" y="124"/>
                        <a:pt x="0" y="144"/>
                        <a:pt x="0" y="167"/>
                      </a:cubicBezTo>
                      <a:cubicBezTo>
                        <a:pt x="0" y="1171"/>
                        <a:pt x="0" y="1171"/>
                        <a:pt x="0" y="1171"/>
                      </a:cubicBezTo>
                      <a:cubicBezTo>
                        <a:pt x="0" y="1195"/>
                        <a:pt x="19" y="1214"/>
                        <a:pt x="43" y="1214"/>
                      </a:cubicBezTo>
                      <a:cubicBezTo>
                        <a:pt x="440" y="1214"/>
                        <a:pt x="440" y="1214"/>
                        <a:pt x="440" y="1214"/>
                      </a:cubicBezTo>
                      <a:cubicBezTo>
                        <a:pt x="464" y="1214"/>
                        <a:pt x="483" y="1195"/>
                        <a:pt x="483" y="1171"/>
                      </a:cubicBezTo>
                      <a:cubicBezTo>
                        <a:pt x="483" y="167"/>
                        <a:pt x="483" y="167"/>
                        <a:pt x="483" y="167"/>
                      </a:cubicBezTo>
                      <a:cubicBezTo>
                        <a:pt x="483" y="144"/>
                        <a:pt x="464" y="124"/>
                        <a:pt x="440" y="124"/>
                      </a:cubicBezTo>
                    </a:path>
                  </a:pathLst>
                </a:custGeom>
                <a:solidFill>
                  <a:schemeClr val="accent1"/>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panose="020B0604020202020204" pitchFamily="34" charset="0"/>
                    <a:ea typeface="黑体" panose="02010609060101010101" pitchFamily="49" charset="-122"/>
                    <a:cs typeface="+mn-cs"/>
                  </a:endParaRPr>
                </a:p>
              </p:txBody>
            </p:sp>
            <p:sp>
              <p:nvSpPr>
                <p:cNvPr id="45" name="Freeform: Shape 99">
                  <a:extLst>
                    <a:ext uri="{FF2B5EF4-FFF2-40B4-BE49-F238E27FC236}">
                      <a16:creationId xmlns:a16="http://schemas.microsoft.com/office/drawing/2014/main" id="{675A5097-F5FB-D656-1392-0D0378E8143F}"/>
                    </a:ext>
                  </a:extLst>
                </p:cNvPr>
                <p:cNvSpPr/>
                <p:nvPr/>
              </p:nvSpPr>
              <p:spPr>
                <a:xfrm>
                  <a:off x="10085440" y="3471355"/>
                  <a:ext cx="611267" cy="232383"/>
                </a:xfrm>
                <a:custGeom>
                  <a:avLst/>
                  <a:gdLst>
                    <a:gd name="connsiteX0" fmla="*/ 57524 w 642097"/>
                    <a:gd name="connsiteY0" fmla="*/ 0 h 232383"/>
                    <a:gd name="connsiteX1" fmla="*/ 583018 w 642097"/>
                    <a:gd name="connsiteY1" fmla="*/ 0 h 232383"/>
                    <a:gd name="connsiteX2" fmla="*/ 642097 w 642097"/>
                    <a:gd name="connsiteY2" fmla="*/ 57321 h 232383"/>
                    <a:gd name="connsiteX3" fmla="*/ 642097 w 642097"/>
                    <a:gd name="connsiteY3" fmla="*/ 173513 h 232383"/>
                    <a:gd name="connsiteX4" fmla="*/ 583018 w 642097"/>
                    <a:gd name="connsiteY4" fmla="*/ 232383 h 232383"/>
                    <a:gd name="connsiteX5" fmla="*/ 57524 w 642097"/>
                    <a:gd name="connsiteY5" fmla="*/ 232383 h 232383"/>
                    <a:gd name="connsiteX6" fmla="*/ 0 w 642097"/>
                    <a:gd name="connsiteY6" fmla="*/ 173513 h 232383"/>
                    <a:gd name="connsiteX7" fmla="*/ 0 w 642097"/>
                    <a:gd name="connsiteY7" fmla="*/ 57321 h 232383"/>
                    <a:gd name="connsiteX8" fmla="*/ 57524 w 642097"/>
                    <a:gd name="connsiteY8" fmla="*/ 0 h 23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97" h="232383">
                      <a:moveTo>
                        <a:pt x="57524" y="0"/>
                      </a:moveTo>
                      <a:cubicBezTo>
                        <a:pt x="57524" y="0"/>
                        <a:pt x="57524" y="0"/>
                        <a:pt x="583018" y="0"/>
                      </a:cubicBezTo>
                      <a:cubicBezTo>
                        <a:pt x="615667" y="0"/>
                        <a:pt x="642097" y="24788"/>
                        <a:pt x="642097" y="57321"/>
                      </a:cubicBezTo>
                      <a:cubicBezTo>
                        <a:pt x="642097" y="57321"/>
                        <a:pt x="642097" y="57321"/>
                        <a:pt x="642097" y="173513"/>
                      </a:cubicBezTo>
                      <a:cubicBezTo>
                        <a:pt x="642097" y="206046"/>
                        <a:pt x="615667" y="232383"/>
                        <a:pt x="583018" y="232383"/>
                      </a:cubicBezTo>
                      <a:cubicBezTo>
                        <a:pt x="583018" y="232383"/>
                        <a:pt x="583018" y="232383"/>
                        <a:pt x="57524" y="232383"/>
                      </a:cubicBezTo>
                      <a:cubicBezTo>
                        <a:pt x="26430" y="232383"/>
                        <a:pt x="0" y="206046"/>
                        <a:pt x="0" y="173513"/>
                      </a:cubicBezTo>
                      <a:cubicBezTo>
                        <a:pt x="0" y="173513"/>
                        <a:pt x="0" y="173513"/>
                        <a:pt x="0" y="57321"/>
                      </a:cubicBezTo>
                      <a:cubicBezTo>
                        <a:pt x="0" y="24788"/>
                        <a:pt x="26430" y="0"/>
                        <a:pt x="57524" y="0"/>
                      </a:cubicBezTo>
                      <a:close/>
                    </a:path>
                  </a:pathLst>
                </a:custGeom>
                <a:solidFill>
                  <a:srgbClr val="73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46" name="Freeform: Shape 100">
                  <a:extLst>
                    <a:ext uri="{FF2B5EF4-FFF2-40B4-BE49-F238E27FC236}">
                      <a16:creationId xmlns:a16="http://schemas.microsoft.com/office/drawing/2014/main" id="{46902BB1-4AC1-230E-0BAE-91D9FA4BCE73}"/>
                    </a:ext>
                  </a:extLst>
                </p:cNvPr>
                <p:cNvSpPr/>
                <p:nvPr/>
              </p:nvSpPr>
              <p:spPr>
                <a:xfrm>
                  <a:off x="10085440" y="3761110"/>
                  <a:ext cx="611267" cy="232383"/>
                </a:xfrm>
                <a:custGeom>
                  <a:avLst/>
                  <a:gdLst>
                    <a:gd name="connsiteX0" fmla="*/ 57524 w 642097"/>
                    <a:gd name="connsiteY0" fmla="*/ 0 h 232383"/>
                    <a:gd name="connsiteX1" fmla="*/ 583018 w 642097"/>
                    <a:gd name="connsiteY1" fmla="*/ 0 h 232383"/>
                    <a:gd name="connsiteX2" fmla="*/ 642097 w 642097"/>
                    <a:gd name="connsiteY2" fmla="*/ 58870 h 232383"/>
                    <a:gd name="connsiteX3" fmla="*/ 642097 w 642097"/>
                    <a:gd name="connsiteY3" fmla="*/ 175062 h 232383"/>
                    <a:gd name="connsiteX4" fmla="*/ 583018 w 642097"/>
                    <a:gd name="connsiteY4" fmla="*/ 232383 h 232383"/>
                    <a:gd name="connsiteX5" fmla="*/ 57524 w 642097"/>
                    <a:gd name="connsiteY5" fmla="*/ 232383 h 232383"/>
                    <a:gd name="connsiteX6" fmla="*/ 0 w 642097"/>
                    <a:gd name="connsiteY6" fmla="*/ 175062 h 232383"/>
                    <a:gd name="connsiteX7" fmla="*/ 0 w 642097"/>
                    <a:gd name="connsiteY7" fmla="*/ 58870 h 232383"/>
                    <a:gd name="connsiteX8" fmla="*/ 57524 w 642097"/>
                    <a:gd name="connsiteY8" fmla="*/ 0 h 23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97" h="232383">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7596"/>
                        <a:pt x="615667" y="232383"/>
                        <a:pt x="583018" y="232383"/>
                      </a:cubicBezTo>
                      <a:cubicBezTo>
                        <a:pt x="583018" y="232383"/>
                        <a:pt x="583018" y="232383"/>
                        <a:pt x="57524" y="232383"/>
                      </a:cubicBezTo>
                      <a:cubicBezTo>
                        <a:pt x="26430" y="232383"/>
                        <a:pt x="0" y="207596"/>
                        <a:pt x="0" y="175062"/>
                      </a:cubicBezTo>
                      <a:cubicBezTo>
                        <a:pt x="0" y="175062"/>
                        <a:pt x="0" y="175062"/>
                        <a:pt x="0" y="58870"/>
                      </a:cubicBezTo>
                      <a:cubicBezTo>
                        <a:pt x="0" y="26337"/>
                        <a:pt x="26430" y="0"/>
                        <a:pt x="57524" y="0"/>
                      </a:cubicBezTo>
                      <a:close/>
                    </a:path>
                  </a:pathLst>
                </a:custGeom>
                <a:solidFill>
                  <a:srgbClr val="73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47" name="Freeform: Shape 101">
                  <a:extLst>
                    <a:ext uri="{FF2B5EF4-FFF2-40B4-BE49-F238E27FC236}">
                      <a16:creationId xmlns:a16="http://schemas.microsoft.com/office/drawing/2014/main" id="{32D44F8C-23E3-747A-54AB-14A433F7E24E}"/>
                    </a:ext>
                  </a:extLst>
                </p:cNvPr>
                <p:cNvSpPr/>
                <p:nvPr/>
              </p:nvSpPr>
              <p:spPr>
                <a:xfrm>
                  <a:off x="10085440" y="4052603"/>
                  <a:ext cx="611267" cy="232383"/>
                </a:xfrm>
                <a:custGeom>
                  <a:avLst/>
                  <a:gdLst>
                    <a:gd name="connsiteX0" fmla="*/ 57524 w 642097"/>
                    <a:gd name="connsiteY0" fmla="*/ 0 h 232383"/>
                    <a:gd name="connsiteX1" fmla="*/ 583018 w 642097"/>
                    <a:gd name="connsiteY1" fmla="*/ 0 h 232383"/>
                    <a:gd name="connsiteX2" fmla="*/ 642097 w 642097"/>
                    <a:gd name="connsiteY2" fmla="*/ 58870 h 232383"/>
                    <a:gd name="connsiteX3" fmla="*/ 642097 w 642097"/>
                    <a:gd name="connsiteY3" fmla="*/ 175062 h 232383"/>
                    <a:gd name="connsiteX4" fmla="*/ 583018 w 642097"/>
                    <a:gd name="connsiteY4" fmla="*/ 232383 h 232383"/>
                    <a:gd name="connsiteX5" fmla="*/ 57524 w 642097"/>
                    <a:gd name="connsiteY5" fmla="*/ 232383 h 232383"/>
                    <a:gd name="connsiteX6" fmla="*/ 0 w 642097"/>
                    <a:gd name="connsiteY6" fmla="*/ 175062 h 232383"/>
                    <a:gd name="connsiteX7" fmla="*/ 0 w 642097"/>
                    <a:gd name="connsiteY7" fmla="*/ 58870 h 232383"/>
                    <a:gd name="connsiteX8" fmla="*/ 57524 w 642097"/>
                    <a:gd name="connsiteY8" fmla="*/ 0 h 23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97" h="232383">
                      <a:moveTo>
                        <a:pt x="57524" y="0"/>
                      </a:moveTo>
                      <a:cubicBezTo>
                        <a:pt x="57524" y="0"/>
                        <a:pt x="57524" y="0"/>
                        <a:pt x="583018" y="0"/>
                      </a:cubicBezTo>
                      <a:cubicBezTo>
                        <a:pt x="615667" y="0"/>
                        <a:pt x="642097" y="26337"/>
                        <a:pt x="642097" y="58870"/>
                      </a:cubicBezTo>
                      <a:cubicBezTo>
                        <a:pt x="642097" y="58870"/>
                        <a:pt x="642097" y="58870"/>
                        <a:pt x="642097" y="175062"/>
                      </a:cubicBezTo>
                      <a:cubicBezTo>
                        <a:pt x="642097" y="206047"/>
                        <a:pt x="615667" y="232383"/>
                        <a:pt x="583018" y="232383"/>
                      </a:cubicBezTo>
                      <a:cubicBezTo>
                        <a:pt x="583018" y="232383"/>
                        <a:pt x="583018" y="232383"/>
                        <a:pt x="57524" y="232383"/>
                      </a:cubicBezTo>
                      <a:cubicBezTo>
                        <a:pt x="26430" y="232383"/>
                        <a:pt x="0" y="206047"/>
                        <a:pt x="0" y="175062"/>
                      </a:cubicBezTo>
                      <a:cubicBezTo>
                        <a:pt x="0" y="175062"/>
                        <a:pt x="0" y="175062"/>
                        <a:pt x="0" y="58870"/>
                      </a:cubicBezTo>
                      <a:cubicBezTo>
                        <a:pt x="0" y="26337"/>
                        <a:pt x="26430" y="0"/>
                        <a:pt x="57524" y="0"/>
                      </a:cubicBezTo>
                      <a:close/>
                    </a:path>
                  </a:pathLst>
                </a:custGeom>
                <a:solidFill>
                  <a:srgbClr val="73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48" name="Freeform: Shape 102">
                  <a:extLst>
                    <a:ext uri="{FF2B5EF4-FFF2-40B4-BE49-F238E27FC236}">
                      <a16:creationId xmlns:a16="http://schemas.microsoft.com/office/drawing/2014/main" id="{DC685A6A-4977-A65E-75E1-3A51264389B5}"/>
                    </a:ext>
                  </a:extLst>
                </p:cNvPr>
                <p:cNvSpPr/>
                <p:nvPr/>
              </p:nvSpPr>
              <p:spPr>
                <a:xfrm>
                  <a:off x="10085440" y="4343517"/>
                  <a:ext cx="611267" cy="232383"/>
                </a:xfrm>
                <a:custGeom>
                  <a:avLst/>
                  <a:gdLst>
                    <a:gd name="connsiteX0" fmla="*/ 57524 w 642097"/>
                    <a:gd name="connsiteY0" fmla="*/ 0 h 232383"/>
                    <a:gd name="connsiteX1" fmla="*/ 583018 w 642097"/>
                    <a:gd name="connsiteY1" fmla="*/ 0 h 232383"/>
                    <a:gd name="connsiteX2" fmla="*/ 642097 w 642097"/>
                    <a:gd name="connsiteY2" fmla="*/ 57321 h 232383"/>
                    <a:gd name="connsiteX3" fmla="*/ 642097 w 642097"/>
                    <a:gd name="connsiteY3" fmla="*/ 173513 h 232383"/>
                    <a:gd name="connsiteX4" fmla="*/ 583018 w 642097"/>
                    <a:gd name="connsiteY4" fmla="*/ 232383 h 232383"/>
                    <a:gd name="connsiteX5" fmla="*/ 57524 w 642097"/>
                    <a:gd name="connsiteY5" fmla="*/ 232383 h 232383"/>
                    <a:gd name="connsiteX6" fmla="*/ 0 w 642097"/>
                    <a:gd name="connsiteY6" fmla="*/ 173513 h 232383"/>
                    <a:gd name="connsiteX7" fmla="*/ 0 w 642097"/>
                    <a:gd name="connsiteY7" fmla="*/ 57321 h 232383"/>
                    <a:gd name="connsiteX8" fmla="*/ 57524 w 642097"/>
                    <a:gd name="connsiteY8" fmla="*/ 0 h 23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97" h="232383">
                      <a:moveTo>
                        <a:pt x="57524" y="0"/>
                      </a:moveTo>
                      <a:cubicBezTo>
                        <a:pt x="583018" y="0"/>
                        <a:pt x="583018" y="0"/>
                        <a:pt x="583018" y="0"/>
                      </a:cubicBezTo>
                      <a:cubicBezTo>
                        <a:pt x="615667" y="0"/>
                        <a:pt x="642097" y="24788"/>
                        <a:pt x="642097" y="57321"/>
                      </a:cubicBezTo>
                      <a:cubicBezTo>
                        <a:pt x="642097" y="173513"/>
                        <a:pt x="642097" y="173513"/>
                        <a:pt x="642097" y="173513"/>
                      </a:cubicBezTo>
                      <a:cubicBezTo>
                        <a:pt x="642097" y="206047"/>
                        <a:pt x="615667" y="232383"/>
                        <a:pt x="583018" y="232383"/>
                      </a:cubicBezTo>
                      <a:cubicBezTo>
                        <a:pt x="57524" y="232383"/>
                        <a:pt x="57524" y="232383"/>
                        <a:pt x="57524" y="232383"/>
                      </a:cubicBezTo>
                      <a:cubicBezTo>
                        <a:pt x="26430" y="232383"/>
                        <a:pt x="0" y="206047"/>
                        <a:pt x="0" y="173513"/>
                      </a:cubicBezTo>
                      <a:cubicBezTo>
                        <a:pt x="0" y="57321"/>
                        <a:pt x="0" y="57321"/>
                        <a:pt x="0" y="57321"/>
                      </a:cubicBezTo>
                      <a:cubicBezTo>
                        <a:pt x="0" y="24788"/>
                        <a:pt x="26430" y="0"/>
                        <a:pt x="57524" y="0"/>
                      </a:cubicBezTo>
                      <a:close/>
                    </a:path>
                  </a:pathLst>
                </a:custGeom>
                <a:solidFill>
                  <a:srgbClr val="737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49" name="Rectangle: Rounded Corners 103">
                  <a:extLst>
                    <a:ext uri="{FF2B5EF4-FFF2-40B4-BE49-F238E27FC236}">
                      <a16:creationId xmlns:a16="http://schemas.microsoft.com/office/drawing/2014/main" id="{805940E5-8D2D-C4F7-64AC-90EEF0087F04}"/>
                    </a:ext>
                  </a:extLst>
                </p:cNvPr>
                <p:cNvSpPr/>
                <p:nvPr/>
              </p:nvSpPr>
              <p:spPr>
                <a:xfrm>
                  <a:off x="10085440" y="3124667"/>
                  <a:ext cx="611267" cy="1514568"/>
                </a:xfrm>
                <a:prstGeom prst="roundRect">
                  <a:avLst>
                    <a:gd name="adj" fmla="val 23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sp>
              <p:nvSpPr>
                <p:cNvPr id="50" name="Rectangle 49">
                  <a:extLst>
                    <a:ext uri="{FF2B5EF4-FFF2-40B4-BE49-F238E27FC236}">
                      <a16:creationId xmlns:a16="http://schemas.microsoft.com/office/drawing/2014/main" id="{01AA0D19-C776-BE1C-3086-C625B6C750CC}"/>
                    </a:ext>
                  </a:extLst>
                </p:cNvPr>
                <p:cNvSpPr/>
                <p:nvPr/>
              </p:nvSpPr>
              <p:spPr>
                <a:xfrm>
                  <a:off x="10085435" y="3471358"/>
                  <a:ext cx="611270" cy="116788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panose="020B0604020202020204" pitchFamily="34" charset="0"/>
                    <a:ea typeface="黑体" panose="02010609060101010101" pitchFamily="49" charset="-122"/>
                    <a:cs typeface="+mn-cs"/>
                  </a:endParaRPr>
                </a:p>
              </p:txBody>
            </p:sp>
          </p:grpSp>
          <p:sp>
            <p:nvSpPr>
              <p:cNvPr id="43" name="Freeform 5">
                <a:extLst>
                  <a:ext uri="{FF2B5EF4-FFF2-40B4-BE49-F238E27FC236}">
                    <a16:creationId xmlns:a16="http://schemas.microsoft.com/office/drawing/2014/main" id="{D3A2712E-3772-7955-25F3-73F263299A76}"/>
                  </a:ext>
                </a:extLst>
              </p:cNvPr>
              <p:cNvSpPr>
                <a:spLocks/>
              </p:cNvSpPr>
              <p:nvPr/>
            </p:nvSpPr>
            <p:spPr bwMode="auto">
              <a:xfrm>
                <a:off x="1600368" y="3763222"/>
                <a:ext cx="400506" cy="589552"/>
              </a:xfrm>
              <a:custGeom>
                <a:avLst/>
                <a:gdLst>
                  <a:gd name="T0" fmla="*/ 17 w 811"/>
                  <a:gd name="T1" fmla="*/ 1181 h 1195"/>
                  <a:gd name="T2" fmla="*/ 324 w 811"/>
                  <a:gd name="T3" fmla="*/ 677 h 1195"/>
                  <a:gd name="T4" fmla="*/ 319 w 811"/>
                  <a:gd name="T5" fmla="*/ 668 h 1195"/>
                  <a:gd name="T6" fmla="*/ 28 w 811"/>
                  <a:gd name="T7" fmla="*/ 668 h 1195"/>
                  <a:gd name="T8" fmla="*/ 10 w 811"/>
                  <a:gd name="T9" fmla="*/ 638 h 1195"/>
                  <a:gd name="T10" fmla="*/ 388 w 811"/>
                  <a:gd name="T11" fmla="*/ 22 h 1195"/>
                  <a:gd name="T12" fmla="*/ 426 w 811"/>
                  <a:gd name="T13" fmla="*/ 0 h 1195"/>
                  <a:gd name="T14" fmla="*/ 718 w 811"/>
                  <a:gd name="T15" fmla="*/ 0 h 1195"/>
                  <a:gd name="T16" fmla="*/ 733 w 811"/>
                  <a:gd name="T17" fmla="*/ 30 h 1195"/>
                  <a:gd name="T18" fmla="*/ 442 w 811"/>
                  <a:gd name="T19" fmla="*/ 436 h 1195"/>
                  <a:gd name="T20" fmla="*/ 446 w 811"/>
                  <a:gd name="T21" fmla="*/ 445 h 1195"/>
                  <a:gd name="T22" fmla="*/ 779 w 811"/>
                  <a:gd name="T23" fmla="*/ 445 h 1195"/>
                  <a:gd name="T24" fmla="*/ 795 w 811"/>
                  <a:gd name="T25" fmla="*/ 488 h 1195"/>
                  <a:gd name="T26" fmla="*/ 27 w 811"/>
                  <a:gd name="T27" fmla="*/ 1189 h 1195"/>
                  <a:gd name="T28" fmla="*/ 17 w 811"/>
                  <a:gd name="T29" fmla="*/ 1181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1" h="1195">
                    <a:moveTo>
                      <a:pt x="17" y="1181"/>
                    </a:moveTo>
                    <a:cubicBezTo>
                      <a:pt x="324" y="677"/>
                      <a:pt x="324" y="677"/>
                      <a:pt x="324" y="677"/>
                    </a:cubicBezTo>
                    <a:cubicBezTo>
                      <a:pt x="326" y="673"/>
                      <a:pt x="324" y="668"/>
                      <a:pt x="319" y="668"/>
                    </a:cubicBezTo>
                    <a:cubicBezTo>
                      <a:pt x="28" y="668"/>
                      <a:pt x="28" y="668"/>
                      <a:pt x="28" y="668"/>
                    </a:cubicBezTo>
                    <a:cubicBezTo>
                      <a:pt x="8" y="668"/>
                      <a:pt x="0" y="654"/>
                      <a:pt x="10" y="638"/>
                    </a:cubicBezTo>
                    <a:cubicBezTo>
                      <a:pt x="388" y="22"/>
                      <a:pt x="388" y="22"/>
                      <a:pt x="388" y="22"/>
                    </a:cubicBezTo>
                    <a:cubicBezTo>
                      <a:pt x="396" y="9"/>
                      <a:pt x="410" y="0"/>
                      <a:pt x="426" y="0"/>
                    </a:cubicBezTo>
                    <a:cubicBezTo>
                      <a:pt x="718" y="0"/>
                      <a:pt x="718" y="0"/>
                      <a:pt x="718" y="0"/>
                    </a:cubicBezTo>
                    <a:cubicBezTo>
                      <a:pt x="738" y="0"/>
                      <a:pt x="744" y="14"/>
                      <a:pt x="733" y="30"/>
                    </a:cubicBezTo>
                    <a:cubicBezTo>
                      <a:pt x="442" y="436"/>
                      <a:pt x="442" y="436"/>
                      <a:pt x="442" y="436"/>
                    </a:cubicBezTo>
                    <a:cubicBezTo>
                      <a:pt x="439" y="440"/>
                      <a:pt x="442" y="445"/>
                      <a:pt x="446" y="445"/>
                    </a:cubicBezTo>
                    <a:cubicBezTo>
                      <a:pt x="779" y="445"/>
                      <a:pt x="779" y="445"/>
                      <a:pt x="779" y="445"/>
                    </a:cubicBezTo>
                    <a:cubicBezTo>
                      <a:pt x="801" y="445"/>
                      <a:pt x="811" y="473"/>
                      <a:pt x="795" y="488"/>
                    </a:cubicBezTo>
                    <a:cubicBezTo>
                      <a:pt x="27" y="1189"/>
                      <a:pt x="27" y="1189"/>
                      <a:pt x="27" y="1189"/>
                    </a:cubicBezTo>
                    <a:cubicBezTo>
                      <a:pt x="21" y="1195"/>
                      <a:pt x="13" y="1188"/>
                      <a:pt x="17" y="118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黑体" panose="02010609060101010101" pitchFamily="49" charset="-122"/>
                  <a:cs typeface="+mn-cs"/>
                </a:endParaRPr>
              </a:p>
            </p:txBody>
          </p:sp>
        </p:grpSp>
      </p:grpSp>
      <p:sp>
        <p:nvSpPr>
          <p:cNvPr id="2" name="箭头: 右 1">
            <a:extLst>
              <a:ext uri="{FF2B5EF4-FFF2-40B4-BE49-F238E27FC236}">
                <a16:creationId xmlns:a16="http://schemas.microsoft.com/office/drawing/2014/main" id="{DCE83F23-ACDE-C47C-85C9-FB0462FEFC6E}"/>
              </a:ext>
            </a:extLst>
          </p:cNvPr>
          <p:cNvSpPr/>
          <p:nvPr/>
        </p:nvSpPr>
        <p:spPr>
          <a:xfrm>
            <a:off x="3733656" y="4729275"/>
            <a:ext cx="1159496" cy="6693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zh-CN" altLang="en-US" dirty="0" err="1">
              <a:solidFill>
                <a:schemeClr val="bg1"/>
              </a:solidFill>
              <a:latin typeface="Microsoft Sans Serif"/>
              <a:cs typeface="Microsoft Sans Serif" panose="020B0604020202020204" pitchFamily="34" charset="0"/>
            </a:endParaRPr>
          </a:p>
        </p:txBody>
      </p:sp>
      <p:sp>
        <p:nvSpPr>
          <p:cNvPr id="4" name="箭头: 右 3">
            <a:extLst>
              <a:ext uri="{FF2B5EF4-FFF2-40B4-BE49-F238E27FC236}">
                <a16:creationId xmlns:a16="http://schemas.microsoft.com/office/drawing/2014/main" id="{138EBE32-4C6E-5C7C-025D-BFDCD97BADCC}"/>
              </a:ext>
            </a:extLst>
          </p:cNvPr>
          <p:cNvSpPr/>
          <p:nvPr/>
        </p:nvSpPr>
        <p:spPr>
          <a:xfrm>
            <a:off x="7629515" y="4729275"/>
            <a:ext cx="1159496" cy="66930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zh-CN" alt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855399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239DCF-6C35-00A4-0376-81273D32AC74}"/>
              </a:ext>
            </a:extLst>
          </p:cNvPr>
          <p:cNvSpPr>
            <a:spLocks noGrp="1"/>
          </p:cNvSpPr>
          <p:nvPr>
            <p:ph type="body" sz="quarter" idx="10"/>
          </p:nvPr>
        </p:nvSpPr>
        <p:spPr/>
        <p:txBody>
          <a:bodyPr/>
          <a:lstStyle/>
          <a:p>
            <a:r>
              <a:rPr lang="en-US" altLang="zh-CN" sz="2000"/>
              <a:t>Verify both SFN &amp; single site coverage</a:t>
            </a:r>
          </a:p>
          <a:p>
            <a:r>
              <a:rPr lang="en-US" altLang="zh-CN" sz="2000"/>
              <a:t>Infra: 3 sites</a:t>
            </a:r>
          </a:p>
          <a:p>
            <a:r>
              <a:rPr lang="en-US" altLang="zh-CN" sz="2000"/>
              <a:t>Frequency: </a:t>
            </a:r>
            <a:r>
              <a:rPr lang="en-US" altLang="zh-CN" sz="2000" b="0">
                <a:latin typeface="+mj-lt"/>
              </a:rPr>
              <a:t>UHF</a:t>
            </a:r>
          </a:p>
          <a:p>
            <a:r>
              <a:rPr lang="en-US" altLang="zh-CN" sz="2000">
                <a:latin typeface="+mj-lt"/>
              </a:rPr>
              <a:t>Test devices: phone, smart TV via CPE. </a:t>
            </a:r>
            <a:endParaRPr lang="zh-CN" altLang="en-US" sz="2000"/>
          </a:p>
        </p:txBody>
      </p:sp>
      <p:sp>
        <p:nvSpPr>
          <p:cNvPr id="4" name="Footer Placeholder 3">
            <a:extLst>
              <a:ext uri="{FF2B5EF4-FFF2-40B4-BE49-F238E27FC236}">
                <a16:creationId xmlns:a16="http://schemas.microsoft.com/office/drawing/2014/main" id="{D3F23D50-560B-BDE1-6C9F-2925414D1916}"/>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Source sample text</a:t>
            </a:r>
          </a:p>
        </p:txBody>
      </p:sp>
      <p:sp>
        <p:nvSpPr>
          <p:cNvPr id="5" name="Title 4">
            <a:extLst>
              <a:ext uri="{FF2B5EF4-FFF2-40B4-BE49-F238E27FC236}">
                <a16:creationId xmlns:a16="http://schemas.microsoft.com/office/drawing/2014/main" id="{1BF154F4-0E97-C1A4-A4A4-B9FC98B9B051}"/>
              </a:ext>
            </a:extLst>
          </p:cNvPr>
          <p:cNvSpPr>
            <a:spLocks noGrp="1"/>
          </p:cNvSpPr>
          <p:nvPr>
            <p:ph type="title"/>
          </p:nvPr>
        </p:nvSpPr>
        <p:spPr>
          <a:xfrm>
            <a:off x="495300" y="830450"/>
            <a:ext cx="2605088" cy="963982"/>
          </a:xfrm>
        </p:spPr>
        <p:txBody>
          <a:bodyPr/>
          <a:lstStyle/>
          <a:p>
            <a:r>
              <a:rPr lang="en-US" altLang="zh-CN" sz="3600"/>
              <a:t>Chengdu pilot project</a:t>
            </a:r>
            <a:endParaRPr lang="zh-CN" altLang="en-US"/>
          </a:p>
        </p:txBody>
      </p:sp>
      <p:pic>
        <p:nvPicPr>
          <p:cNvPr id="6" name="图片 7">
            <a:extLst>
              <a:ext uri="{FF2B5EF4-FFF2-40B4-BE49-F238E27FC236}">
                <a16:creationId xmlns:a16="http://schemas.microsoft.com/office/drawing/2014/main" id="{B78DB66F-9E46-9B93-92E4-607DA3426E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57202" y="1538763"/>
            <a:ext cx="4887595" cy="2861945"/>
          </a:xfrm>
          <a:prstGeom prst="rect">
            <a:avLst/>
          </a:prstGeom>
          <a:noFill/>
          <a:ln>
            <a:noFill/>
          </a:ln>
        </p:spPr>
      </p:pic>
      <p:sp>
        <p:nvSpPr>
          <p:cNvPr id="8" name="TextBox 7">
            <a:extLst>
              <a:ext uri="{FF2B5EF4-FFF2-40B4-BE49-F238E27FC236}">
                <a16:creationId xmlns:a16="http://schemas.microsoft.com/office/drawing/2014/main" id="{B1F68D5E-CABA-E48B-06C4-C41F7698A740}"/>
              </a:ext>
            </a:extLst>
          </p:cNvPr>
          <p:cNvSpPr txBox="1"/>
          <p:nvPr/>
        </p:nvSpPr>
        <p:spPr>
          <a:xfrm>
            <a:off x="3954379" y="727666"/>
            <a:ext cx="80932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13171F"/>
                </a:solidFill>
                <a:effectLst/>
                <a:uLnTx/>
                <a:uFillTx/>
                <a:latin typeface="Microsoft Sans Serif"/>
                <a:ea typeface="+mn-ea"/>
                <a:cs typeface="+mn-cs"/>
              </a:rPr>
              <a:t>Demo linear TV and public warning messages</a:t>
            </a:r>
            <a:endParaRPr kumimoji="0" lang="zh-CN" altLang="en-US" sz="2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9" name="Content Placeholder 7">
            <a:extLst>
              <a:ext uri="{FF2B5EF4-FFF2-40B4-BE49-F238E27FC236}">
                <a16:creationId xmlns:a16="http://schemas.microsoft.com/office/drawing/2014/main" id="{1981119E-809C-16C1-4812-06FCA40E748F}"/>
              </a:ext>
            </a:extLst>
          </p:cNvPr>
          <p:cNvSpPr txBox="1">
            <a:spLocks/>
          </p:cNvSpPr>
          <p:nvPr/>
        </p:nvSpPr>
        <p:spPr>
          <a:xfrm>
            <a:off x="4178801" y="4546820"/>
            <a:ext cx="3745999" cy="1773769"/>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None/>
              <a:tabLst/>
              <a:defRPr/>
            </a:pPr>
            <a:r>
              <a:rPr kumimoji="0" lang="en-US" altLang="zh-CN" sz="1800" b="1" i="0" u="sng" strike="noStrike" kern="1200" cap="none" spc="0" normalizeH="0" baseline="0" noProof="0">
                <a:ln>
                  <a:noFill/>
                </a:ln>
                <a:solidFill>
                  <a:srgbClr val="13171F"/>
                </a:solidFill>
                <a:effectLst/>
                <a:uLnTx/>
                <a:uFillTx/>
                <a:latin typeface="Microsoft Sans Serif"/>
                <a:ea typeface="+mn-ea"/>
                <a:cs typeface="+mn-cs"/>
              </a:rPr>
              <a:t>Milestones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13171F"/>
                </a:solidFill>
                <a:effectLst/>
                <a:uLnTx/>
                <a:uFillTx/>
                <a:latin typeface="Microsoft Sans Serif"/>
                <a:ea typeface="+mn-ea"/>
                <a:cs typeface="+mn-cs"/>
              </a:rPr>
              <a:t>Phase 1 – single site</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altLang="zh-CN" sz="1400" b="0" i="0" u="none" strike="noStrike" kern="1200" cap="none" spc="0" normalizeH="0" baseline="0" noProof="0">
                <a:ln>
                  <a:noFill/>
                </a:ln>
                <a:solidFill>
                  <a:srgbClr val="13171F"/>
                </a:solidFill>
                <a:effectLst/>
                <a:uLnTx/>
                <a:uFillTx/>
                <a:latin typeface="Microsoft Sans Serif"/>
                <a:ea typeface="+mn-ea"/>
                <a:cs typeface="+mn-cs"/>
              </a:rPr>
              <a:t>Single site, live demo, World University Games</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altLang="zh-CN" sz="1400" b="0" i="0" u="none" strike="noStrike" kern="1200" cap="none" spc="0" normalizeH="0" baseline="0" noProof="0">
                <a:ln>
                  <a:noFill/>
                </a:ln>
                <a:solidFill>
                  <a:srgbClr val="13171F"/>
                </a:solidFill>
                <a:effectLst/>
                <a:uLnTx/>
                <a:uFillTx/>
                <a:latin typeface="Microsoft Sans Serif"/>
                <a:ea typeface="+mn-ea"/>
                <a:cs typeface="+mn-cs"/>
              </a:rPr>
              <a:t>Service verification: TV, Public Warning Messages</a:t>
            </a:r>
          </a:p>
        </p:txBody>
      </p:sp>
      <p:sp>
        <p:nvSpPr>
          <p:cNvPr id="10" name="Content Placeholder 7">
            <a:extLst>
              <a:ext uri="{FF2B5EF4-FFF2-40B4-BE49-F238E27FC236}">
                <a16:creationId xmlns:a16="http://schemas.microsoft.com/office/drawing/2014/main" id="{971690D2-BB61-8EEF-B666-37BDBF4C7514}"/>
              </a:ext>
            </a:extLst>
          </p:cNvPr>
          <p:cNvSpPr txBox="1">
            <a:spLocks/>
          </p:cNvSpPr>
          <p:nvPr/>
        </p:nvSpPr>
        <p:spPr>
          <a:xfrm>
            <a:off x="8145221" y="4553108"/>
            <a:ext cx="3745999" cy="1773769"/>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None/>
              <a:tabLst/>
              <a:defRPr/>
            </a:pPr>
            <a:r>
              <a:rPr kumimoji="0" lang="en-US" altLang="zh-CN" sz="1800" b="1" i="0" u="sng" strike="noStrike" kern="1200" cap="none" spc="0" normalizeH="0" baseline="0" noProof="0">
                <a:ln>
                  <a:noFill/>
                </a:ln>
                <a:solidFill>
                  <a:srgbClr val="13171F"/>
                </a:solidFill>
                <a:effectLst/>
                <a:uLnTx/>
                <a:uFillTx/>
                <a:latin typeface="Microsoft Sans Serif"/>
                <a:ea typeface="+mn-ea"/>
                <a:cs typeface="+mn-cs"/>
              </a:rPr>
              <a:t> </a:t>
            </a:r>
            <a:endParaRPr kumimoji="0" lang="en-US" altLang="zh-CN" sz="1400" b="0" i="0" u="none" strike="noStrike" kern="1200" cap="none" spc="0" normalizeH="0" baseline="0" noProof="0">
              <a:ln>
                <a:noFill/>
              </a:ln>
              <a:solidFill>
                <a:srgbClr val="13171F"/>
              </a:solidFill>
              <a:effectLst/>
              <a:uLnTx/>
              <a:uFillTx/>
              <a:latin typeface="Microsoft Sans Serif"/>
              <a:ea typeface="+mn-ea"/>
              <a:cs typeface="+mn-cs"/>
            </a:endParaRP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13171F"/>
                </a:solidFill>
                <a:effectLst/>
                <a:uLnTx/>
                <a:uFillTx/>
                <a:latin typeface="Microsoft Sans Serif"/>
                <a:ea typeface="+mn-ea"/>
                <a:cs typeface="+mn-cs"/>
              </a:rPr>
              <a:t>Phase 2 – three sites</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altLang="zh-CN" sz="1400" b="0" i="0" u="none" strike="noStrike" kern="1200" cap="none" spc="0" normalizeH="0" baseline="0" noProof="0">
                <a:ln>
                  <a:noFill/>
                </a:ln>
                <a:solidFill>
                  <a:srgbClr val="13171F"/>
                </a:solidFill>
                <a:effectLst/>
                <a:uLnTx/>
                <a:uFillTx/>
                <a:latin typeface="Microsoft Sans Serif"/>
                <a:ea typeface="+mn-ea"/>
                <a:cs typeface="+mn-cs"/>
              </a:rPr>
              <a:t>SFN, networking</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altLang="zh-CN" sz="1400" b="0" i="0" u="none" strike="noStrike" kern="1200" cap="none" spc="0" normalizeH="0" baseline="0" noProof="0">
                <a:ln>
                  <a:noFill/>
                </a:ln>
                <a:solidFill>
                  <a:srgbClr val="13171F"/>
                </a:solidFill>
                <a:effectLst/>
                <a:uLnTx/>
                <a:uFillTx/>
                <a:latin typeface="Microsoft Sans Serif"/>
                <a:ea typeface="+mn-ea"/>
                <a:cs typeface="+mn-cs"/>
              </a:rPr>
              <a:t>More service</a:t>
            </a:r>
            <a:endParaRPr kumimoji="0" lang="zh-CN" altLang="en-US" sz="1400" b="0" i="0" u="none" strike="noStrike" kern="1200" cap="none" spc="0" normalizeH="0" baseline="0" noProof="0">
              <a:ln>
                <a:noFill/>
              </a:ln>
              <a:solidFill>
                <a:srgbClr val="13171F"/>
              </a:solidFill>
              <a:effectLst/>
              <a:uLnTx/>
              <a:uFillTx/>
              <a:latin typeface="Microsoft Sans Serif"/>
              <a:ea typeface="+mn-ea"/>
              <a:cs typeface="+mn-cs"/>
            </a:endParaRPr>
          </a:p>
        </p:txBody>
      </p:sp>
      <p:cxnSp>
        <p:nvCxnSpPr>
          <p:cNvPr id="12" name="Straight Connector 11">
            <a:extLst>
              <a:ext uri="{FF2B5EF4-FFF2-40B4-BE49-F238E27FC236}">
                <a16:creationId xmlns:a16="http://schemas.microsoft.com/office/drawing/2014/main" id="{18DB639E-1F5F-207C-39E8-F8A6BCDDBE5A}"/>
              </a:ext>
            </a:extLst>
          </p:cNvPr>
          <p:cNvCxnSpPr>
            <a:cxnSpLocks/>
          </p:cNvCxnSpPr>
          <p:nvPr/>
        </p:nvCxnSpPr>
        <p:spPr>
          <a:xfrm>
            <a:off x="7924800" y="5037221"/>
            <a:ext cx="0" cy="1273614"/>
          </a:xfrm>
          <a:prstGeom prst="line">
            <a:avLst/>
          </a:prstGeom>
          <a:ln w="19050">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07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B2E4407BF2CA45B5CA71B98E70B49E" ma:contentTypeVersion="33" ma:contentTypeDescription="Create a new document." ma:contentTypeScope="" ma:versionID="07c8000d289984e4f454e79c6668b22d">
  <xsd:schema xmlns:xsd="http://www.w3.org/2001/XMLSchema" xmlns:xs="http://www.w3.org/2001/XMLSchema" xmlns:p="http://schemas.microsoft.com/office/2006/metadata/properties" xmlns:ns2="061b9647-4e8e-4322-8827-bc9d1fc10aaf" targetNamespace="http://schemas.microsoft.com/office/2006/metadata/properties" ma:root="true" ma:fieldsID="61e8030b634e993b971bb5b7c953b055" ns2:_="">
    <xsd:import namespace="061b9647-4e8e-4322-8827-bc9d1fc10aaf"/>
    <xsd:element name="properties">
      <xsd:complexType>
        <xsd:sequence>
          <xsd:element name="documentManagement">
            <xsd:complexType>
              <xsd:all>
                <xsd:element ref="ns2:Organization_x0020_Name"/>
                <xsd:element ref="ns2:Meeting_x0020_Date"/>
                <xsd:element ref="ns2:Meeting_x0020_Name" minOccurs="0"/>
                <xsd:element ref="ns2:Work_Item" minOccurs="0"/>
                <xsd:element ref="ns2:Name_x0020_of_x0020_Workgroup" minOccurs="0"/>
                <xsd:element ref="ns2:I_x0020_understand_x0020_what_x0020_this_x0020_page_x0020_is_x0020_intended_x0020_for_x0020_I_x0020_and_x0020_am_x0020_following_x0020_the_x0020_guidance_x0020_as_x0020_provided_x0020_by_x0020_Legal"/>
                <xsd:element ref="ns2:Approved_Contribution"/>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Name_x0020_of_x0020_work_x0020_item_x002f_document_x002f_specification_x0020_to_x0020_which_x0020_the_x0020_contribution_x0020_is_x0020_associated" minOccurs="0"/>
                <xsd:element ref="ns2: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1b9647-4e8e-4322-8827-bc9d1fc10aaf" elementFormDefault="qualified">
    <xsd:import namespace="http://schemas.microsoft.com/office/2006/documentManagement/types"/>
    <xsd:import namespace="http://schemas.microsoft.com/office/infopath/2007/PartnerControls"/>
    <xsd:element name="Organization_x0020_Name" ma:index="1" ma:displayName="Name of organization where contribution is made" ma:default="3D Audio TF" ma:format="Dropdown" ma:internalName="Organization_x0020_Name">
      <xsd:simpleType>
        <xsd:restriction base="dms:Choice">
          <xsd:enumeration value="3D Audio TF"/>
          <xsd:enumeration value="3GPP"/>
          <xsd:enumeration value="3GPP2"/>
          <xsd:enumeration value="4iP Council"/>
          <xsd:enumeration value="5G ACIA"/>
          <xsd:enumeration value="5G ADA"/>
          <xsd:enumeration value="5G Americas"/>
          <xsd:enumeration value="5G Forum"/>
          <xsd:enumeration value="5G TF (VzW)"/>
          <xsd:enumeration value="5G TRx"/>
          <xsd:enumeration value="5G-SFA"/>
          <xsd:enumeration value="5GAA"/>
          <xsd:enumeration value="5GMF"/>
          <xsd:enumeration value="6USC"/>
          <xsd:enumeration value="450 Alliance"/>
          <xsd:enumeration value="ABC"/>
          <xsd:enumeration value="ABINEE"/>
          <xsd:enumeration value="ABPI"/>
          <xsd:enumeration value="abVcap"/>
          <xsd:enumeration value="Accellera"/>
          <xsd:enumeration value="AEC"/>
          <xsd:enumeration value="AEIA"/>
          <xsd:enumeration value="AFNOR"/>
          <xsd:enumeration value="AGL"/>
          <xsd:enumeration value="AIAG"/>
          <xsd:enumeration value="AIB"/>
          <xsd:enumeration value="AIHK"/>
          <xsd:enumeration value="AII"/>
          <xsd:enumeration value="AIOTI"/>
          <xsd:enumeration value="AIPPI"/>
          <xsd:enumeration value="AirFuel Alliance"/>
          <xsd:enumeration value="Ambrosetti Club Europe"/>
          <xsd:enumeration value="AMCHAM China"/>
          <xsd:enumeration value="AMCHAM EU"/>
          <xsd:enumeration value="AMCHAM India"/>
          <xsd:enumeration value="AMCHAM Italy"/>
          <xsd:enumeration value="AMCHAM Japan"/>
          <xsd:enumeration value="AMCHAM Korea"/>
          <xsd:enumeration value="AMCHAM South Africa"/>
          <xsd:enumeration value="AMCHAM Taipei"/>
          <xsd:enumeration value="AMTA"/>
          <xsd:enumeration value="ANSI"/>
          <xsd:enumeration value="APT"/>
          <xsd:enumeration value="AREA"/>
          <xsd:enumeration value="ARIB"/>
          <xsd:enumeration value="ASC C63"/>
          <xsd:enumeration value="ASC x9"/>
          <xsd:enumeration value="Assinform"/>
          <xsd:enumeration value="Assonime"/>
          <xsd:enumeration value="ATIS"/>
          <xsd:enumeration value="ATSC"/>
          <xsd:enumeration value="ATU"/>
          <xsd:enumeration value="AVnu Alliance"/>
          <xsd:enumeration value="AVS"/>
          <xsd:enumeration value="BBF"/>
          <xsd:enumeration value="Beijing Overseas Chinese Chamber of Commerce"/>
          <xsd:enumeration value="Berkeley Center for Law and Technology"/>
          <xsd:enumeration value="BIF"/>
          <xsd:enumeration value="Biocom"/>
          <xsd:enumeration value="BITKOM"/>
          <xsd:enumeration value="Bluetooth SIG"/>
          <xsd:enumeration value="Boulder Economic Council"/>
          <xsd:enumeration value="BRT"/>
          <xsd:enumeration value="BSI"/>
          <xsd:enumeration value="BSR"/>
          <xsd:enumeration value="BTAC"/>
          <xsd:enumeration value="Business Forward"/>
          <xsd:enumeration value="C-ITS"/>
          <xsd:enumeration value="CAASA"/>
          <xsd:enumeration value="CAICV"/>
          <xsd:enumeration value="CAIHDEIA"/>
          <xsd:enumeration value="Cambridge Network"/>
          <xsd:enumeration value="Cambridge_Wireless"/>
          <xsd:enumeration value="CAMP"/>
          <xsd:enumeration value="CANIETI"/>
          <xsd:enumeration value="Cat M Forum"/>
          <xsd:enumeration value="CBRS Alliance"/>
          <xsd:enumeration value="CCA"/>
          <xsd:enumeration value="CCC"/>
          <xsd:enumeration value="CCIX"/>
          <xsd:enumeration value="CCOIC"/>
          <xsd:enumeration value="CCSA"/>
          <xsd:enumeration value="CEIA"/>
          <xsd:enumeration value="CELC"/>
          <xsd:enumeration value="CEN CENELEC"/>
          <xsd:enumeration value="Center for Workplace Compliance"/>
          <xsd:enumeration value="CEPT"/>
          <xsd:enumeration value="CER"/>
          <xsd:enumeration value="CERRE"/>
          <xsd:enumeration value="CESA"/>
          <xsd:enumeration value="CF3"/>
          <xsd:enumeration value="China CEO Council"/>
          <xsd:enumeration value="CICPMC"/>
          <xsd:enumeration value="CIDM"/>
          <xsd:enumeration value="CII"/>
          <xsd:enumeration value="CIPL"/>
          <xsd:enumeration value="CJK"/>
          <xsd:enumeration value="Cleantech"/>
          <xsd:enumeration value="Cloud Computing &amp; IoT Association in Taiwan"/>
          <xsd:enumeration value="CMO Network"/>
          <xsd:enumeration value="CNIS"/>
          <xsd:enumeration value="CNMP"/>
          <xsd:enumeration value="COAI"/>
          <xsd:enumeration value="CompTIA"/>
          <xsd:enumeration value="Conference Board"/>
          <xsd:enumeration value="CONNECT"/>
          <xsd:enumeration value="Connected Living"/>
          <xsd:enumeration value="Converged IO"/>
          <xsd:enumeration value="ConVeX"/>
          <xsd:enumeration value="Cork Chamber"/>
          <xsd:enumeration value="CPR"/>
          <xsd:enumeration value="CSIA"/>
          <xsd:enumeration value="CSRIC"/>
          <xsd:enumeration value="CTA"/>
          <xsd:enumeration value="CTA WAVE"/>
          <xsd:enumeration value="CTIA"/>
          <xsd:enumeration value="CUIA"/>
          <xsd:enumeration value="CyberIreland"/>
          <xsd:enumeration value="DASH Industry Forum"/>
          <xsd:enumeration value="DEA"/>
          <xsd:enumeration value="DIGITALEUROPE"/>
          <xsd:enumeration value="DIN"/>
          <xsd:enumeration value="DisabilityIN"/>
          <xsd:enumeration value="Display R2 SIG"/>
          <xsd:enumeration value="DMTF"/>
          <xsd:enumeration value="DVB"/>
          <xsd:enumeration value="EASCITY"/>
          <xsd:enumeration value="EBU"/>
          <xsd:enumeration value="ECCK"/>
          <xsd:enumeration value="ECW"/>
          <xsd:enumeration value="EF3"/>
          <xsd:enumeration value="EIF"/>
          <xsd:enumeration value="Employers Group"/>
          <xsd:enumeration value="EMVCo"/>
          <xsd:enumeration value="ERTICO"/>
          <xsd:enumeration value="ETNO"/>
          <xsd:enumeration value="ETSI"/>
          <xsd:enumeration value="EUI"/>
          <xsd:enumeration value="EVA"/>
          <xsd:enumeration value="EvoNexus"/>
          <xsd:enumeration value="FICCI"/>
          <xsd:enumeration value="FIDO Alliance"/>
          <xsd:enumeration value="FISITA"/>
          <xsd:enumeration value="FlexTech Alliance"/>
          <xsd:enumeration value="FMMC"/>
          <xsd:enumeration value="FORCA"/>
          <xsd:enumeration value="FSR"/>
          <xsd:enumeration value="FuTURE Forum"/>
          <xsd:enumeration value="Future of Privacy Forum"/>
          <xsd:enumeration value="Gartner"/>
          <xsd:enumeration value="GCF"/>
          <xsd:enumeration value="GEM Consortium"/>
          <xsd:enumeration value="Gen-Z"/>
          <xsd:enumeration value="GENIVI Alliance"/>
          <xsd:enumeration value="Global Business Coalition for Women's Economic Empowerment"/>
          <xsd:enumeration value="GlobalPlatform"/>
          <xsd:enumeration value="GSA (Global mobile Suppliers Association)"/>
          <xsd:enumeration value="GSA (Global Semiconductor Alliance)"/>
          <xsd:enumeration value="GSMA"/>
          <xsd:enumeration value="GTI"/>
          <xsd:enumeration value="HDCP"/>
          <xsd:enumeration value="HDMI"/>
          <xsd:enumeration value="HDMI Forum"/>
          <xsd:enumeration value="HDR10+"/>
          <xsd:enumeration value="HSA Foundation"/>
          <xsd:enumeration value="HYSEA"/>
          <xsd:enumeration value="IAPP"/>
          <xsd:enumeration value="IBIA"/>
          <xsd:enumeration value="IDATE"/>
          <xsd:enumeration value="IEA"/>
          <xsd:enumeration value="IEC"/>
          <xsd:enumeration value="IEEE"/>
          <xsd:enumeration value="IESA"/>
          <xsd:enumeration value="IETF"/>
          <xsd:enumeration value="IF3"/>
          <xsd:enumeration value="IFAA"/>
          <xsd:enumeration value="iHeERO"/>
          <xsd:enumeration value="IIA"/>
          <xsd:enumeration value="ILTA"/>
          <xsd:enumeration value="iMAPS UK"/>
          <xsd:enumeration value="iMAPS US"/>
          <xsd:enumeration value="IMT-2020"/>
          <xsd:enumeration value="INCITS"/>
          <xsd:enumeration value="Industry Council on ESD Target Levels"/>
          <xsd:enumeration value="Innovation Alliance"/>
          <xsd:enumeration value="Institute of the Americas"/>
          <xsd:enumeration value="INTA"/>
          <xsd:enumeration value="Internet.org"/>
          <xsd:enumeration value="ION"/>
          <xsd:enumeration value="IoT CoE India"/>
          <xsd:enumeration value="IOTCA"/>
          <xsd:enumeration value="IoTSF"/>
          <xsd:enumeration value="IP Constituency"/>
          <xsd:enumeration value="IPCF"/>
          <xsd:enumeration value="IPO"/>
          <xsd:enumeration value="IRC"/>
          <xsd:enumeration value="IRTF"/>
          <xsd:enumeration value="IS&amp;T"/>
          <xsd:enumeration value="ISDMA (Infragard)"/>
          <xsd:enumeration value="ISMA"/>
          <xsd:enumeration value="ISO"/>
          <xsd:enumeration value="ISO-IEC JTC1"/>
          <xsd:enumeration value="IT-ISAC"/>
          <xsd:enumeration value="IT@CORK"/>
          <xsd:enumeration value="ITIC"/>
          <xsd:enumeration value="ITIF"/>
          <xsd:enumeration value="ITS America"/>
          <xsd:enumeration value="ITS Forum"/>
          <xsd:enumeration value="ITS Korea"/>
          <xsd:enumeration value="iTSCi"/>
          <xsd:enumeration value="ITU"/>
          <xsd:enumeration value="ITU APT"/>
          <xsd:enumeration value="IVAS"/>
          <xsd:enumeration value="IWE"/>
          <xsd:enumeration value="IWPC"/>
          <xsd:enumeration value="JEDEC"/>
          <xsd:enumeration value="JEITA"/>
          <xsd:enumeration value="JF3"/>
          <xsd:enumeration value="JHAS"/>
          <xsd:enumeration value="JIS"/>
          <xsd:enumeration value="Khronos Group"/>
          <xsd:enumeration value="KIEES"/>
          <xsd:enumeration value="KIoTF"/>
          <xsd:enumeration value="Korea HR Leaders Club"/>
          <xsd:enumeration value="Korea IoT Association"/>
          <xsd:enumeration value="LASEC"/>
          <xsd:enumeration value="LAVCA"/>
          <xsd:enumeration value="LESI"/>
          <xsd:enumeration value="Linaro"/>
          <xsd:enumeration value="Linux Foundation"/>
          <xsd:enumeration value="LLVM Foundation"/>
          <xsd:enumeration value="LTAB"/>
          <xsd:enumeration value="LTE Broadcast Alliance"/>
          <xsd:enumeration value="Maekyung Global Club"/>
          <xsd:enumeration value="Mass TLC"/>
          <xsd:enumeration value="MBC"/>
          <xsd:enumeration value="MCCI"/>
          <xsd:enumeration value="MCPC"/>
          <xsd:enumeration value="Mentor Group"/>
          <xsd:enumeration value="MIDAS"/>
          <xsd:enumeration value="Ministry of Public Security"/>
          <xsd:enumeration value="MIoTA"/>
          <xsd:enumeration value="MIPI"/>
          <xsd:enumeration value="MIT ILP"/>
          <xsd:enumeration value="Mopria"/>
          <xsd:enumeration value="MSIG"/>
          <xsd:enumeration value="MulteFire Alliance"/>
          <xsd:enumeration value="Multi-AP SIG"/>
          <xsd:enumeration value="Multimedia Promotion Forum"/>
          <xsd:enumeration value="MWF"/>
          <xsd:enumeration value="NAF3"/>
          <xsd:enumeration value="NBAA"/>
          <xsd:enumeration value="NBGH"/>
          <xsd:enumeration value="NBR"/>
          <xsd:enumeration value="NCAPEC"/>
          <xsd:enumeration value="NEN"/>
          <xsd:enumeration value="NENA"/>
          <xsd:enumeration value="NeuGroup"/>
          <xsd:enumeration value="NFAP"/>
          <xsd:enumeration value="NFC Forum"/>
          <xsd:enumeration value="NFTC"/>
          <xsd:enumeration value="NGMN"/>
          <xsd:enumeration value="NIAP Mobility"/>
          <xsd:enumeration value="NJTC"/>
          <xsd:enumeration value="NMI"/>
          <xsd:enumeration value="NTCAS"/>
          <xsd:enumeration value="NVCA"/>
          <xsd:enumeration value="OCF"/>
          <xsd:enumeration value="OCP"/>
          <xsd:enumeration value="ODA"/>
          <xsd:enumeration value="OHA"/>
          <xsd:enumeration value="OMA"/>
          <xsd:enumeration value="OmniAir Consortium"/>
          <xsd:enumeration value="oneM2M"/>
          <xsd:enumeration value="ORAN"/>
          <xsd:enumeration value="Organization of American States (CITEL)"/>
          <xsd:enumeration value="OSI"/>
          <xsd:enumeration value="OSSA"/>
          <xsd:enumeration value="Ouellette"/>
          <xsd:enumeration value="PAFI"/>
          <xsd:enumeration value="PBGH"/>
          <xsd:enumeration value="PCI SIG"/>
          <xsd:enumeration value="PICMG"/>
          <xsd:enumeration value="Plattform Industrie 4.0"/>
          <xsd:enumeration value="PRPL"/>
          <xsd:enumeration value="PTCRB"/>
          <xsd:enumeration value="PTCRB-PVG"/>
          <xsd:enumeration value="Public Affairs Council"/>
          <xsd:enumeration value="PWG"/>
          <xsd:enumeration value="QBPC"/>
          <xsd:enumeration value="RAPA Spectrum Forum"/>
          <xsd:enumeration value="RBA"/>
          <xsd:enumeration value="REDCA"/>
          <xsd:enumeration value="ReiCOvAir"/>
          <xsd:enumeration value="RISC-V"/>
          <xsd:enumeration value="ROI Communication"/>
          <xsd:enumeration value="RTCM"/>
          <xsd:enumeration value="SAC"/>
          <xsd:enumeration value="SAE International"/>
          <xsd:enumeration value="SCE"/>
          <xsd:enumeration value="SD Chamber"/>
          <xsd:enumeration value="SD Cyber Center"/>
          <xsd:enumeration value="SD Regional EDC"/>
          <xsd:enumeration value="SDA"/>
          <xsd:enumeration value="SDCTA"/>
          <xsd:enumeration value="SDG"/>
          <xsd:enumeration value="SDILG"/>
          <xsd:enumeration value="Semi CAST"/>
          <xsd:enumeration value="SHPE"/>
          <xsd:enumeration value="Si2"/>
          <xsd:enumeration value="Small Cell Forum"/>
          <xsd:enumeration value="SMC"/>
          <xsd:enumeration value="SMPTE"/>
          <xsd:enumeration value="Social Wi-Fi SIG"/>
          <xsd:enumeration value="SPEC"/>
          <xsd:enumeration value="SRC"/>
          <xsd:enumeration value="SVEF"/>
          <xsd:enumeration value="TAF"/>
          <xsd:enumeration value="TCB Council"/>
          <xsd:enumeration value="TCG"/>
          <xsd:enumeration value="TCR"/>
          <xsd:enumeration value="TD Forum"/>
          <xsd:enumeration value="Tech San Diego"/>
          <xsd:enumeration value="TechUK"/>
          <xsd:enumeration value="Telebrasil"/>
          <xsd:enumeration value="Thread Group"/>
          <xsd:enumeration value="TIA"/>
          <xsd:enumeration value="TIAA"/>
          <xsd:enumeration value="Tianyi IoT Industry Alliance"/>
          <xsd:enumeration value="TIP"/>
          <xsd:enumeration value="TLFSC"/>
          <xsd:enumeration value="Toranomon Policy Research Institute"/>
          <xsd:enumeration value="TRACE"/>
          <xsd:enumeration value="TSDSI"/>
          <xsd:enumeration value="TTA"/>
          <xsd:enumeration value="TTC"/>
          <xsd:enumeration value="U.S.-U.A.E. Business Council"/>
          <xsd:enumeration value="UCCF"/>
          <xsd:enumeration value="UEFI"/>
          <xsd:enumeration value="UHD Alliance"/>
          <xsd:enumeration value="UNH-IOL"/>
          <xsd:enumeration value="Unidos"/>
          <xsd:enumeration value="US Chamber of Commerce"/>
          <xsd:enumeration value="US-ASEAN Business Council"/>
          <xsd:enumeration value="USB-IF"/>
          <xsd:enumeration value="USCBC"/>
          <xsd:enumeration value="USCIB"/>
          <xsd:enumeration value="USIBC"/>
          <xsd:enumeration value="USISPF"/>
          <xsd:enumeration value="USITO"/>
          <xsd:enumeration value="USITUA"/>
          <xsd:enumeration value="USTBC"/>
          <xsd:enumeration value="USTTI"/>
          <xsd:enumeration value="VCX-Forum e. V"/>
          <xsd:enumeration value="VESA"/>
          <xsd:enumeration value="WBA"/>
          <xsd:enumeration value="WEF"/>
          <xsd:enumeration value="WFA"/>
          <xsd:enumeration value="WinnForum"/>
          <xsd:enumeration value="Wirtschaftsrat der CDU"/>
          <xsd:enumeration value="WorldatWork"/>
          <xsd:enumeration value="WPC"/>
          <xsd:enumeration value="xHCI"/>
          <xsd:enumeration value="Zigbee Alliance"/>
          <xsd:enumeration value="ZVEI"/>
          <xsd:enumeration value="Other (Not Listed)"/>
        </xsd:restriction>
      </xsd:simpleType>
    </xsd:element>
    <xsd:element name="Meeting_x0020_Date" ma:index="2" ma:displayName="Start Date of Meeting" ma:format="DateOnly" ma:internalName="Meeting_x0020_Date">
      <xsd:simpleType>
        <xsd:restriction base="dms:DateTime"/>
      </xsd:simpleType>
    </xsd:element>
    <xsd:element name="Meeting_x0020_Name" ma:index="3" nillable="true" ma:displayName="Name of Meeting" ma:description="The name of the organization's meeting the document is associated to." ma:internalName="Meeting_x0020_Name">
      <xsd:simpleType>
        <xsd:restriction base="dms:Text">
          <xsd:maxLength value="255"/>
        </xsd:restriction>
      </xsd:simpleType>
    </xsd:element>
    <xsd:element name="Work_Item" ma:index="5" nillable="true" ma:displayName="Name of Work Item" ma:description="Name of Work Item, Document, or Specification Which the Contribution is Associated" ma:internalName="Work_Item">
      <xsd:simpleType>
        <xsd:restriction base="dms:Text">
          <xsd:maxLength value="255"/>
        </xsd:restriction>
      </xsd:simpleType>
    </xsd:element>
    <xsd:element name="Name_x0020_of_x0020_Workgroup" ma:index="6" nillable="true" ma:displayName="Name of Group Where Submitted" ma:internalName="Name_x0020_of_x0020_Workgroup">
      <xsd:simpleType>
        <xsd:restriction base="dms:Text">
          <xsd:maxLength value="255"/>
        </xsd:restriction>
      </xsd:simpleType>
    </xsd:element>
    <xsd:element name="I_x0020_understand_x0020_what_x0020_this_x0020_page_x0020_is_x0020_intended_x0020_for_x0020_I_x0020_and_x0020_am_x0020_following_x0020_the_x0020_guidance_x0020_as_x0020_provided_x0020_by_x0020_Legal" ma:index="7" ma:displayName="I understand what this page is intended for I and am following the guidance as provided by Legal" ma:format="RadioButtons" ma:internalName="I_x0020_understand_x0020_what_x0020_this_x0020_page_x0020_is_x0020_intended_x0020_for_x0020_I_x0020_and_x0020_am_x0020_following_x0020_the_x0020_guidance_x0020_as_x0020_provided_x0020_by_x0020_Legal">
      <xsd:simpleType>
        <xsd:restriction base="dms:Choice">
          <xsd:enumeration value="Agree"/>
        </xsd:restriction>
      </xsd:simpleType>
    </xsd:element>
    <xsd:element name="Approved_Contribution" ma:index="8" ma:displayName="Confirmation of Accuracy and Approval for Release" ma:description="To the best of my knowledge, this Contribution is correct, accurate and all proprietary information has been approved for release and any innovations disclosed in the Contribution have been appropriately protected (e.g. patent application has been filed)." ma:format="RadioButtons" ma:internalName="Approved_Contribution">
      <xsd:simpleType>
        <xsd:restriction base="dms:Choice">
          <xsd:enumeration value="Agree"/>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ame_x0020_of_x0020_work_x0020_item_x002f_document_x002f_specification_x0020_to_x0020_which_x0020_the_x0020_contribution_x0020_is_x0020_associated" ma:index="22" nillable="true" ma:displayName="Name of Work Item/Document/Specification Which the Contribution is Associated" ma:hidden="true" ma:internalName="Name_x0020_of_x0020_work_x0020_item_x002f_document_x002f_specification_x0020_to_x0020_which_x0020_the_x0020_contribution_x0020_is_x0020_associated" ma:readOnly="false">
      <xsd:simpleType>
        <xsd:restriction base="dms:Text">
          <xsd:maxLength value="255"/>
        </xsd:restriction>
      </xsd:simpleType>
    </xsd:element>
    <xsd:element 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index="23" nillable="true" ma:displayName="To the best of my knowledge, this Contribution is correct, accurate and all proprietary information has been approved for release and any innovations disclosed in the Contribution have been appropriately protected (e.g. patent application has been filed)." ma:format="RadioButtons" ma:hidden="true" ma:internalName="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ma:readOnly="false">
      <xsd:simpleType>
        <xsd:restriction base="dms:Choice">
          <xsd:enumeration value="Agree"/>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eting_x0020_Name xmlns="061b9647-4e8e-4322-8827-bc9d1fc10aaf">ICTC</Meeting_x0020_Name>
    <I_x0020_understand_x0020_what_x0020_this_x0020_page_x0020_is_x0020_intended_x0020_for_x0020_I_x0020_and_x0020_am_x0020_following_x0020_the_x0020_guidance_x0020_as_x0020_provided_x0020_by_x0020_Legal xmlns="061b9647-4e8e-4322-8827-bc9d1fc10aaf">Agree</I_x0020_understand_x0020_what_x0020_this_x0020_page_x0020_is_x0020_intended_x0020_for_x0020_I_x0020_and_x0020_am_x0020_following_x0020_the_x0020_guidance_x0020_as_x0020_provided_x0020_by_x0020_Legal>
    <Work_Item xmlns="061b9647-4e8e-4322-8827-bc9d1fc10aaf" xsi:nil="true"/>
    <Meeting_x0020_Date xmlns="061b9647-4e8e-4322-8827-bc9d1fc10aaf">2023-11-30T08:00:00+00:00</Meeting_x0020_Date>
    <Organization_x0020_Name xmlns="061b9647-4e8e-4322-8827-bc9d1fc10aaf">AIB</Organization_x0020_Name>
    <To_x0020_the_x0020_best_x0020_of_x0020_my_x0020_knowledge_x002c__x0020_this_x0020_Contribution_x0020_is_x0020_correct_x002c__x0020_accurate_x0020_and_x0020_all_x0020_proprietary_x0020_information_x0020_has_x0020_been_x0020_approved_x0020_for_x0020_release_x0020_and_x0020_any_x0020_innovations_x0020_disclosed_x0020_in_x0020_the_x0020_Contribution_x0020_have_x0020_been_x0020_appropriately_x0020_protected_x0020__x0028_e_x002e_g_x002e__x0020_patent_x0020_application_x0020_has_x0020_been_x0020_filed_x0029__x002e_ xmlns="061b9647-4e8e-4322-8827-bc9d1fc10aaf" xsi:nil="true"/>
    <Approved_Contribution xmlns="061b9647-4e8e-4322-8827-bc9d1fc10aaf">Agree</Approved_Contribution>
    <Name_x0020_of_x0020_work_x0020_item_x002f_document_x002f_specification_x0020_to_x0020_which_x0020_the_x0020_contribution_x0020_is_x0020_associated xmlns="061b9647-4e8e-4322-8827-bc9d1fc10aaf" xsi:nil="true"/>
    <Name_x0020_of_x0020_Workgroup xmlns="061b9647-4e8e-4322-8827-bc9d1fc10aaf" xsi:nil="true"/>
  </documentManagement>
</p:properties>
</file>

<file path=customXml/itemProps1.xml><?xml version="1.0" encoding="utf-8"?>
<ds:datastoreItem xmlns:ds="http://schemas.openxmlformats.org/officeDocument/2006/customXml" ds:itemID="{663B7D7A-7462-4945-9223-4FC4969B47AB}">
  <ds:schemaRefs>
    <ds:schemaRef ds:uri="http://schemas.microsoft.com/sharepoint/v3/contenttype/forms"/>
  </ds:schemaRefs>
</ds:datastoreItem>
</file>

<file path=customXml/itemProps2.xml><?xml version="1.0" encoding="utf-8"?>
<ds:datastoreItem xmlns:ds="http://schemas.openxmlformats.org/officeDocument/2006/customXml" ds:itemID="{6B0D2CE8-7E11-40E6-BD37-EECF508432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1b9647-4e8e-4322-8827-bc9d1fc10a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AC03E4-58EC-4CFC-A94B-05D991B0E51F}">
  <ds:schemaRefs>
    <ds:schemaRef ds:uri="http://schemas.microsoft.com/office/2006/metadata/properties"/>
    <ds:schemaRef ds:uri="http://schemas.microsoft.com/office/infopath/2007/PartnerControls"/>
    <ds:schemaRef ds:uri="061b9647-4e8e-4322-8827-bc9d1fc10aaf"/>
  </ds:schemaRefs>
</ds:datastoreItem>
</file>

<file path=docMetadata/LabelInfo.xml><?xml version="1.0" encoding="utf-8"?>
<clbl:labelList xmlns:clbl="http://schemas.microsoft.com/office/2020/mipLabelMetadata">
  <clbl:label id="{08f6f869-1ed0-46b3-a227-1d3e52347e28}" enabled="1" method="Standard" siteId="{98e9ba89-e1a1-4e38-9007-8bdabc25de1d}" removed="0"/>
</clbl:labelList>
</file>

<file path=docProps/app.xml><?xml version="1.0" encoding="utf-8"?>
<Properties xmlns="http://schemas.openxmlformats.org/officeDocument/2006/extended-properties" xmlns:vt="http://schemas.openxmlformats.org/officeDocument/2006/docPropsVTypes">
  <TotalTime>12331</TotalTime>
  <Words>1814</Words>
  <Application>Microsoft Office PowerPoint</Application>
  <PresentationFormat>Widescreen</PresentationFormat>
  <Paragraphs>183</Paragraphs>
  <Slides>13</Slides>
  <Notes>6</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Qualcomm Executive External_March2021</vt:lpstr>
      <vt:lpstr>PowerPoint Presentation</vt:lpstr>
      <vt:lpstr> 移动技术约每十年完成一次代际演进</vt:lpstr>
      <vt:lpstr>PowerPoint Presentation</vt:lpstr>
      <vt:lpstr>5G广播——面向多用例的核心特性</vt:lpstr>
      <vt:lpstr>PowerPoint Presentation</vt:lpstr>
      <vt:lpstr>PowerPoint Presentation</vt:lpstr>
      <vt:lpstr>基础应急广播业务示意</vt:lpstr>
      <vt:lpstr>用例：多媒体应急预警</vt:lpstr>
      <vt:lpstr>Chengdu pilot project</vt:lpstr>
      <vt:lpstr>Initial test results</vt:lpstr>
      <vt:lpstr>5G EnTV 与单播网络的互通融合，可更好地实现紧急广播服务</vt:lpstr>
      <vt:lpstr>PowerPoint Presentation</vt:lpstr>
      <vt:lpstr>PowerPoint Presentation</vt:lpstr>
    </vt:vector>
  </TitlesOfParts>
  <Company>Qualcomm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5G广播赋能应急广播</dc:title>
  <dc:creator>Yiqing Cao</dc:creator>
  <cp:lastModifiedBy>高通</cp:lastModifiedBy>
  <cp:revision>34</cp:revision>
  <dcterms:created xsi:type="dcterms:W3CDTF">2023-08-28T07:59:25Z</dcterms:created>
  <dcterms:modified xsi:type="dcterms:W3CDTF">2025-06-25T04:54:49Z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0x01010095B2E4407BF2CA45B5CA71B98E70B49E</vt:lpwstr>
  </property>
</Properties>
</file>