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692" r:id="rId6"/>
    <p:sldId id="755" r:id="rId7"/>
    <p:sldId id="141169264" r:id="rId8"/>
    <p:sldId id="141169268" r:id="rId9"/>
    <p:sldId id="257" r:id="rId10"/>
    <p:sldId id="141169266" r:id="rId11"/>
    <p:sldId id="141169267" r:id="rId12"/>
    <p:sldId id="14116926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FB9"/>
    <a:srgbClr val="A9B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6357" autoAdjust="0"/>
  </p:normalViewPr>
  <p:slideViewPr>
    <p:cSldViewPr snapToGrid="0">
      <p:cViewPr varScale="1">
        <p:scale>
          <a:sx n="114" d="100"/>
          <a:sy n="114"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6B159-EB8A-4463-AC61-0A828691AF86}"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2935F-962B-4CEC-A24B-1942484FDDB1}" type="slidenum">
              <a:rPr lang="en-US" smtClean="0"/>
              <a:t>‹#›</a:t>
            </a:fld>
            <a:endParaRPr lang="en-US"/>
          </a:p>
        </p:txBody>
      </p:sp>
    </p:spTree>
    <p:extLst>
      <p:ext uri="{BB962C8B-B14F-4D97-AF65-F5344CB8AC3E}">
        <p14:creationId xmlns:p14="http://schemas.microsoft.com/office/powerpoint/2010/main" val="85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https://docbox.etsi.org/Workshop/2021/202103NGeCall_webinar/Ralf_Weber_Next_Generation_eCall_vs_Legacy_eCall.pdf</a:t>
            </a:r>
          </a:p>
        </p:txBody>
      </p:sp>
      <p:sp>
        <p:nvSpPr>
          <p:cNvPr id="4" name="Slide Number Placeholder 3"/>
          <p:cNvSpPr>
            <a:spLocks noGrp="1"/>
          </p:cNvSpPr>
          <p:nvPr>
            <p:ph type="sldNum" sz="quarter" idx="10"/>
          </p:nvPr>
        </p:nvSpPr>
        <p:spPr/>
        <p:txBody>
          <a:bodyPr/>
          <a:lstStyle/>
          <a:p>
            <a:fld id="{928A2613-ABFE-468A-A021-82F251360FB0}" type="slidenum">
              <a:rPr lang="en-US" smtClean="0"/>
              <a:pPr/>
              <a:t>2</a:t>
            </a:fld>
            <a:endParaRPr lang="en-US" dirty="0"/>
          </a:p>
        </p:txBody>
      </p:sp>
    </p:spTree>
    <p:extLst>
      <p:ext uri="{BB962C8B-B14F-4D97-AF65-F5344CB8AC3E}">
        <p14:creationId xmlns:p14="http://schemas.microsoft.com/office/powerpoint/2010/main" val="98962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tx1"/>
                </a:solidFill>
              </a:rPr>
              <a:t>5G:</a:t>
            </a:r>
            <a:r>
              <a:rPr lang="zh-CN" altLang="en-US" dirty="0">
                <a:solidFill>
                  <a:schemeClr val="tx1"/>
                </a:solidFill>
              </a:rPr>
              <a:t> </a:t>
            </a:r>
            <a:r>
              <a:rPr lang="en-US" dirty="0">
                <a:solidFill>
                  <a:schemeClr val="tx1"/>
                </a:solidFill>
              </a:rPr>
              <a:t>a </a:t>
            </a:r>
            <a:r>
              <a:rPr lang="en-US" dirty="0" err="1">
                <a:solidFill>
                  <a:schemeClr val="tx1"/>
                </a:solidFill>
              </a:rPr>
              <a:t>gNB</a:t>
            </a:r>
            <a:r>
              <a:rPr lang="en-US" dirty="0">
                <a:solidFill>
                  <a:schemeClr val="tx1"/>
                </a:solidFill>
              </a:rPr>
              <a:t> replaces the </a:t>
            </a:r>
            <a:r>
              <a:rPr lang="en-US" dirty="0" err="1">
                <a:solidFill>
                  <a:schemeClr val="tx1"/>
                </a:solidFill>
              </a:rPr>
              <a:t>eNB</a:t>
            </a:r>
            <a:r>
              <a:rPr lang="en-US" dirty="0">
                <a:solidFill>
                  <a:schemeClr val="tx1"/>
                </a:solidFill>
              </a:rPr>
              <a:t> and a UPF replaces the SGW/PDG</a:t>
            </a:r>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pPr/>
              <a:t>3</a:t>
            </a:fld>
            <a:endParaRPr lang="en-US" dirty="0"/>
          </a:p>
        </p:txBody>
      </p:sp>
    </p:spTree>
    <p:extLst>
      <p:ext uri="{BB962C8B-B14F-4D97-AF65-F5344CB8AC3E}">
        <p14:creationId xmlns:p14="http://schemas.microsoft.com/office/powerpoint/2010/main" val="273137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pPr/>
              <a:t>4</a:t>
            </a:fld>
            <a:endParaRPr lang="en-US" dirty="0"/>
          </a:p>
        </p:txBody>
      </p:sp>
    </p:spTree>
    <p:extLst>
      <p:ext uri="{BB962C8B-B14F-4D97-AF65-F5344CB8AC3E}">
        <p14:creationId xmlns:p14="http://schemas.microsoft.com/office/powerpoint/2010/main" val="3846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3GPP 23.167 Figure 5.1</a:t>
            </a: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Abbreviations</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UE	User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P-CSCF	Proxy Call Session Control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E-CSCF	Emergency Call Session Control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S-CSCF	</a:t>
            </a:r>
            <a:r>
              <a:rPr lang="en-GB" sz="1800" dirty="0">
                <a:effectLst/>
                <a:latin typeface="Times New Roman" panose="02020603050405020304" pitchFamily="18" charset="0"/>
                <a:ea typeface="Times New Roman" panose="02020603050405020304" pitchFamily="18" charset="0"/>
              </a:rPr>
              <a:t>Serving-CSCF</a:t>
            </a:r>
            <a:endParaRPr lang="en-US" sz="1200" dirty="0">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EATF	Emergency Access Transfer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Times New Roman" panose="02020603050405020304" pitchFamily="18" charset="0"/>
              </a:rPr>
              <a:t>LRF	</a:t>
            </a:r>
            <a:r>
              <a:rPr lang="en-GB" sz="1800" dirty="0">
                <a:effectLst/>
                <a:latin typeface="Times New Roman" panose="02020603050405020304" pitchFamily="18" charset="0"/>
                <a:ea typeface="Times New Roman" panose="02020603050405020304" pitchFamily="18" charset="0"/>
              </a:rPr>
              <a:t>Location Retrieval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Times New Roman" panose="02020603050405020304" pitchFamily="18" charset="0"/>
              </a:rPr>
              <a:t>HSS	</a:t>
            </a:r>
            <a:r>
              <a:rPr lang="en-GB" sz="1800" dirty="0">
                <a:effectLst/>
                <a:latin typeface="Times New Roman" panose="02020603050405020304" pitchFamily="18" charset="0"/>
                <a:ea typeface="Times New Roman" panose="02020603050405020304" pitchFamily="18" charset="0"/>
              </a:rPr>
              <a:t>Home Subscriber Server</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72935F-962B-4CEC-A24B-1942484FDDB1}" type="slidenum">
              <a:rPr lang="en-US" smtClean="0"/>
              <a:t>5</a:t>
            </a:fld>
            <a:endParaRPr lang="en-US"/>
          </a:p>
        </p:txBody>
      </p:sp>
    </p:spTree>
    <p:extLst>
      <p:ext uri="{BB962C8B-B14F-4D97-AF65-F5344CB8AC3E}">
        <p14:creationId xmlns:p14="http://schemas.microsoft.com/office/powerpoint/2010/main" val="16635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https://datatracker.ietf.org/doc/html/rfc8147</a:t>
            </a:r>
          </a:p>
          <a:p>
            <a:endParaRPr lang="en-US" dirty="0"/>
          </a:p>
          <a:p>
            <a:r>
              <a:rPr lang="en-US" dirty="0"/>
              <a:t>https://datatracker.ietf.org/doc/html/rfc4119</a:t>
            </a:r>
          </a:p>
          <a:p>
            <a:endParaRPr lang="en-US" dirty="0"/>
          </a:p>
          <a:p>
            <a:r>
              <a:rPr lang="en-US" dirty="0"/>
              <a:t>https://datatracker.ietf.org/doc/html/rfc5491</a:t>
            </a:r>
          </a:p>
        </p:txBody>
      </p:sp>
      <p:sp>
        <p:nvSpPr>
          <p:cNvPr id="4" name="Slide Number Placeholder 3"/>
          <p:cNvSpPr>
            <a:spLocks noGrp="1"/>
          </p:cNvSpPr>
          <p:nvPr>
            <p:ph type="sldNum" sz="quarter" idx="5"/>
          </p:nvPr>
        </p:nvSpPr>
        <p:spPr/>
        <p:txBody>
          <a:bodyPr/>
          <a:lstStyle/>
          <a:p>
            <a:fld id="{4672935F-962B-4CEC-A24B-1942484FDDB1}" type="slidenum">
              <a:rPr lang="en-US" smtClean="0"/>
              <a:t>6</a:t>
            </a:fld>
            <a:endParaRPr lang="en-US"/>
          </a:p>
        </p:txBody>
      </p:sp>
    </p:spTree>
    <p:extLst>
      <p:ext uri="{BB962C8B-B14F-4D97-AF65-F5344CB8AC3E}">
        <p14:creationId xmlns:p14="http://schemas.microsoft.com/office/powerpoint/2010/main" val="28271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5" name="TextBox 4">
            <a:extLst>
              <a:ext uri="{FF2B5EF4-FFF2-40B4-BE49-F238E27FC236}">
                <a16:creationId xmlns:a16="http://schemas.microsoft.com/office/drawing/2014/main" id="{B88F33D4-BBA2-F586-C7A0-82CDD883BFC9}"/>
              </a:ext>
            </a:extLst>
          </p:cNvPr>
          <p:cNvSpPr txBox="1"/>
          <p:nvPr/>
        </p:nvSpPr>
        <p:spPr>
          <a:xfrm>
            <a:off x="479708" y="6541709"/>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12149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950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64" y="1933395"/>
            <a:ext cx="11432977" cy="1398844"/>
          </a:xfrm>
        </p:spPr>
        <p:txBody>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370364" y="504825"/>
            <a:ext cx="11451270"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538" y="761239"/>
            <a:ext cx="11432977" cy="458587"/>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dirty="0"/>
              <a:t>Click to edit Master title style</a:t>
            </a:r>
          </a:p>
        </p:txBody>
      </p:sp>
      <p:sp>
        <p:nvSpPr>
          <p:cNvPr id="8" name="Text Placeholder 2"/>
          <p:cNvSpPr>
            <a:spLocks noGrp="1"/>
          </p:cNvSpPr>
          <p:nvPr>
            <p:ph type="body" idx="13"/>
          </p:nvPr>
        </p:nvSpPr>
        <p:spPr>
          <a:xfrm>
            <a:off x="283538" y="1426465"/>
            <a:ext cx="11432977"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987539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64" y="1933395"/>
            <a:ext cx="11432977" cy="1398844"/>
          </a:xfrm>
        </p:spPr>
        <p:txBody>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370364" y="504825"/>
            <a:ext cx="11451270"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538" y="761239"/>
            <a:ext cx="11432977" cy="458587"/>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dirty="0"/>
              <a:t>Click to edit Master title style</a:t>
            </a:r>
          </a:p>
        </p:txBody>
      </p:sp>
      <p:sp>
        <p:nvSpPr>
          <p:cNvPr id="8" name="Text Placeholder 2"/>
          <p:cNvSpPr>
            <a:spLocks noGrp="1"/>
          </p:cNvSpPr>
          <p:nvPr>
            <p:ph type="body" idx="13"/>
          </p:nvPr>
        </p:nvSpPr>
        <p:spPr>
          <a:xfrm>
            <a:off x="283538" y="1426465"/>
            <a:ext cx="11432977"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9410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404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6808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2488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657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287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376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262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311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28816"/>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Tree>
    <p:extLst>
      <p:ext uri="{BB962C8B-B14F-4D97-AF65-F5344CB8AC3E}">
        <p14:creationId xmlns:p14="http://schemas.microsoft.com/office/powerpoint/2010/main" val="201564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2401888" y="512165"/>
            <a:ext cx="5484812"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4" name="TextBox 3">
            <a:extLst>
              <a:ext uri="{FF2B5EF4-FFF2-40B4-BE49-F238E27FC236}">
                <a16:creationId xmlns:a16="http://schemas.microsoft.com/office/drawing/2014/main" id="{B2327104-0EC9-81F1-8AA2-DD95B2F0AD5C}"/>
              </a:ext>
            </a:extLst>
          </p:cNvPr>
          <p:cNvSpPr txBox="1"/>
          <p:nvPr/>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55264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4A89CF-52C1-C41F-D449-47AC5A56B655}"/>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881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Tree>
    <p:extLst>
      <p:ext uri="{BB962C8B-B14F-4D97-AF65-F5344CB8AC3E}">
        <p14:creationId xmlns:p14="http://schemas.microsoft.com/office/powerpoint/2010/main" val="112596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Tree>
    <p:extLst>
      <p:ext uri="{BB962C8B-B14F-4D97-AF65-F5344CB8AC3E}">
        <p14:creationId xmlns:p14="http://schemas.microsoft.com/office/powerpoint/2010/main" val="194832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28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35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endParaRPr lang="en-US"/>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811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516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1760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43996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38103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6" name="TextBox 5">
            <a:extLst>
              <a:ext uri="{FF2B5EF4-FFF2-40B4-BE49-F238E27FC236}">
                <a16:creationId xmlns:a16="http://schemas.microsoft.com/office/drawing/2014/main" id="{1721900C-AFF6-9AB9-6CE8-76D2E51C8D10}"/>
              </a:ext>
            </a:extLst>
          </p:cNvPr>
          <p:cNvSpPr txBox="1"/>
          <p:nvPr/>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75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36033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414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6940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33952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786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14308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3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37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8445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866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p:nvSpPr>
        <p:spPr bwMode="gray">
          <a:xfrm>
            <a:off x="6096000" y="-154842"/>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50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6" name="TextBox 5">
            <a:extLst>
              <a:ext uri="{FF2B5EF4-FFF2-40B4-BE49-F238E27FC236}">
                <a16:creationId xmlns:a16="http://schemas.microsoft.com/office/drawing/2014/main" id="{5BDAEF54-E82E-C4CA-DA92-1D2D6C8666D5}"/>
              </a:ext>
            </a:extLst>
          </p:cNvPr>
          <p:cNvSpPr txBox="1"/>
          <p:nvPr/>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2">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287828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942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155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832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39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0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5534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42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a:p>
        </p:txBody>
      </p:sp>
    </p:spTree>
    <p:extLst>
      <p:ext uri="{BB962C8B-B14F-4D97-AF65-F5344CB8AC3E}">
        <p14:creationId xmlns:p14="http://schemas.microsoft.com/office/powerpoint/2010/main" val="69464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2297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6" name="TextBox 5">
            <a:extLst>
              <a:ext uri="{FF2B5EF4-FFF2-40B4-BE49-F238E27FC236}">
                <a16:creationId xmlns:a16="http://schemas.microsoft.com/office/drawing/2014/main" id="{9973D1D6-49D8-8E14-CA66-093A7F90B070}"/>
              </a:ext>
            </a:extLst>
          </p:cNvPr>
          <p:cNvSpPr txBox="1"/>
          <p:nvPr/>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2068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endParaRPr lang="en-US"/>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0696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endParaRPr lang="en-US"/>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162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endParaRPr lang="en-US"/>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425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70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4275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25757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1000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5762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1"/>
            <a:ext cx="3574222" cy="1245870"/>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5" name="TextBox 14">
            <a:extLst>
              <a:ext uri="{FF2B5EF4-FFF2-40B4-BE49-F238E27FC236}">
                <a16:creationId xmlns:a16="http://schemas.microsoft.com/office/drawing/2014/main" id="{BD71D3C4-2064-78F0-B159-598E25F73191}"/>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84827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Tree>
    <p:extLst>
      <p:ext uri="{BB962C8B-B14F-4D97-AF65-F5344CB8AC3E}">
        <p14:creationId xmlns:p14="http://schemas.microsoft.com/office/powerpoint/2010/main" val="37956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7" name="TextBox 6">
            <a:extLst>
              <a:ext uri="{FF2B5EF4-FFF2-40B4-BE49-F238E27FC236}">
                <a16:creationId xmlns:a16="http://schemas.microsoft.com/office/drawing/2014/main" id="{7F67FF87-67D1-1C93-9EE2-68722E639E47}"/>
              </a:ext>
            </a:extLst>
          </p:cNvPr>
          <p:cNvSpPr txBox="1"/>
          <p:nvPr/>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83305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a:p>
        </p:txBody>
      </p:sp>
    </p:spTree>
    <p:extLst>
      <p:ext uri="{BB962C8B-B14F-4D97-AF65-F5344CB8AC3E}">
        <p14:creationId xmlns:p14="http://schemas.microsoft.com/office/powerpoint/2010/main" val="40113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a:p>
        </p:txBody>
      </p:sp>
    </p:spTree>
    <p:extLst>
      <p:ext uri="{BB962C8B-B14F-4D97-AF65-F5344CB8AC3E}">
        <p14:creationId xmlns:p14="http://schemas.microsoft.com/office/powerpoint/2010/main" val="7731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a:p>
        </p:txBody>
      </p:sp>
      <p:sp>
        <p:nvSpPr>
          <p:cNvPr id="11" name="TextBox 10">
            <a:extLst>
              <a:ext uri="{FF2B5EF4-FFF2-40B4-BE49-F238E27FC236}">
                <a16:creationId xmlns:a16="http://schemas.microsoft.com/office/drawing/2014/main" id="{6162E27C-1987-40F5-A769-FF9A3748939D}"/>
              </a:ext>
            </a:extLst>
          </p:cNvPr>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9964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8813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2897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416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51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3792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66694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3830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06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926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44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735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8911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5239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2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699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1897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25109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823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11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469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6363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846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410413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42792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3891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426959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0875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4197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88953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rgbClr val="214ACD"/>
                </a:solidFill>
                <a:effectLst>
                  <a:innerShdw blurRad="38100" dist="25400" dir="8100000">
                    <a:prstClr val="black">
                      <a:alpha val="50000"/>
                    </a:prstClr>
                  </a:innerShdw>
                </a:effectLst>
              </a:rPr>
              <a:t>Agenda</a:t>
            </a:r>
          </a:p>
        </p:txBody>
      </p:sp>
    </p:spTree>
    <p:extLst>
      <p:ext uri="{BB962C8B-B14F-4D97-AF65-F5344CB8AC3E}">
        <p14:creationId xmlns:p14="http://schemas.microsoft.com/office/powerpoint/2010/main" val="29459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121"/>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502285"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228060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7695"/>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504826"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2187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299" y="613191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188324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44" name="TextBox 43">
            <a:extLst>
              <a:ext uri="{FF2B5EF4-FFF2-40B4-BE49-F238E27FC236}">
                <a16:creationId xmlns:a16="http://schemas.microsoft.com/office/drawing/2014/main" id="{7E26BA33-6378-4AEA-8D5E-1735165C76C7}"/>
              </a:ext>
            </a:extLst>
          </p:cNvPr>
          <p:cNvSpPr txBox="1"/>
          <p:nvPr/>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p:nvGrpSpPr>
        <p:grpSpPr>
          <a:xfrm>
            <a:off x="1710812" y="5696712"/>
            <a:ext cx="1036171"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 name="TextBox 1">
            <a:extLst>
              <a:ext uri="{FF2B5EF4-FFF2-40B4-BE49-F238E27FC236}">
                <a16:creationId xmlns:a16="http://schemas.microsoft.com/office/drawing/2014/main" id="{1D6986D3-91E7-CAF5-6D5D-C0C75286A438}"/>
              </a:ext>
            </a:extLst>
          </p:cNvPr>
          <p:cNvSpPr txBox="1"/>
          <p:nvPr/>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5" name="TextBox 4">
            <a:extLst>
              <a:ext uri="{FF2B5EF4-FFF2-40B4-BE49-F238E27FC236}">
                <a16:creationId xmlns:a16="http://schemas.microsoft.com/office/drawing/2014/main" id="{A3F32B8C-E4C0-E9F8-8532-2B4673B84DE8}"/>
              </a:ext>
            </a:extLst>
          </p:cNvPr>
          <p:cNvSpPr txBox="1"/>
          <p:nvPr/>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9433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grpSp>
        <p:nvGrpSpPr>
          <p:cNvPr id="27" name="Group 26">
            <a:extLst>
              <a:ext uri="{FF2B5EF4-FFF2-40B4-BE49-F238E27FC236}">
                <a16:creationId xmlns:a16="http://schemas.microsoft.com/office/drawing/2014/main" id="{45126FBF-A5C8-E753-702F-BE6629CA1F8E}"/>
              </a:ext>
            </a:extLst>
          </p:cNvPr>
          <p:cNvGrpSpPr/>
          <p:nvPr/>
        </p:nvGrpSpPr>
        <p:grpSpPr>
          <a:xfrm>
            <a:off x="1710812" y="5696712"/>
            <a:ext cx="1036171"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 name="TextBox 1">
            <a:extLst>
              <a:ext uri="{FF2B5EF4-FFF2-40B4-BE49-F238E27FC236}">
                <a16:creationId xmlns:a16="http://schemas.microsoft.com/office/drawing/2014/main" id="{751A2516-C3B1-FF09-7979-117010A296F8}"/>
              </a:ext>
            </a:extLst>
          </p:cNvPr>
          <p:cNvSpPr txBox="1"/>
          <p:nvPr/>
        </p:nvSpPr>
        <p:spPr bwMode="gray">
          <a:xfrm>
            <a:off x="4313239" y="5330321"/>
            <a:ext cx="295889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5" name="TextBox 4">
            <a:extLst>
              <a:ext uri="{FF2B5EF4-FFF2-40B4-BE49-F238E27FC236}">
                <a16:creationId xmlns:a16="http://schemas.microsoft.com/office/drawing/2014/main" id="{36A22BC1-9C46-084B-D8A5-F9147497AABE}"/>
              </a:ext>
            </a:extLst>
          </p:cNvPr>
          <p:cNvSpPr txBox="1"/>
          <p:nvPr/>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10568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u</a:t>
            </a:r>
          </a:p>
        </p:txBody>
      </p:sp>
      <p:grpSp>
        <p:nvGrpSpPr>
          <p:cNvPr id="20" name="Group 19">
            <a:extLst>
              <a:ext uri="{FF2B5EF4-FFF2-40B4-BE49-F238E27FC236}">
                <a16:creationId xmlns:a16="http://schemas.microsoft.com/office/drawing/2014/main" id="{2841E068-486B-0543-4130-3D8176627778}"/>
              </a:ext>
            </a:extLst>
          </p:cNvPr>
          <p:cNvGrpSpPr/>
          <p:nvPr/>
        </p:nvGrpSpPr>
        <p:grpSpPr>
          <a:xfrm>
            <a:off x="1710812" y="5696712"/>
            <a:ext cx="1036171"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35" name="TextBox 34">
            <a:extLst>
              <a:ext uri="{FF2B5EF4-FFF2-40B4-BE49-F238E27FC236}">
                <a16:creationId xmlns:a16="http://schemas.microsoft.com/office/drawing/2014/main" id="{C767FC40-C210-29F6-E244-24E1F03D5E33}"/>
              </a:ext>
            </a:extLst>
          </p:cNvPr>
          <p:cNvSpPr txBox="1"/>
          <p:nvPr/>
        </p:nvSpPr>
        <p:spPr bwMode="gray">
          <a:xfrm>
            <a:off x="4313239" y="5330321"/>
            <a:ext cx="2984388"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D585E133-D4F4-2902-662A-1DA10E6F5D58}"/>
              </a:ext>
            </a:extLst>
          </p:cNvPr>
          <p:cNvSpPr txBox="1"/>
          <p:nvPr/>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10649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grpSp>
        <p:nvGrpSpPr>
          <p:cNvPr id="30" name="Group 29">
            <a:extLst>
              <a:ext uri="{FF2B5EF4-FFF2-40B4-BE49-F238E27FC236}">
                <a16:creationId xmlns:a16="http://schemas.microsoft.com/office/drawing/2014/main" id="{4C2C7FFC-0D1B-9CD5-03A8-998B92A2DA6B}"/>
              </a:ext>
            </a:extLst>
          </p:cNvPr>
          <p:cNvGrpSpPr/>
          <p:nvPr/>
        </p:nvGrpSpPr>
        <p:grpSpPr>
          <a:xfrm>
            <a:off x="1710812" y="5696712"/>
            <a:ext cx="1036171"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B0E424D5-7EDE-1875-D70C-8F6AC16D5382}"/>
              </a:ext>
            </a:extLst>
          </p:cNvPr>
          <p:cNvSpPr txBox="1"/>
          <p:nvPr/>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EE043589-4868-6A56-34B9-A0D0C679F905}"/>
              </a:ext>
            </a:extLst>
          </p:cNvPr>
          <p:cNvSpPr txBox="1"/>
          <p:nvPr/>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8399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22" name="Group 21">
            <a:extLst>
              <a:ext uri="{FF2B5EF4-FFF2-40B4-BE49-F238E27FC236}">
                <a16:creationId xmlns:a16="http://schemas.microsoft.com/office/drawing/2014/main" id="{1358A744-C834-54E9-AA30-C951C986B342}"/>
              </a:ext>
            </a:extLst>
          </p:cNvPr>
          <p:cNvGrpSpPr/>
          <p:nvPr/>
        </p:nvGrpSpPr>
        <p:grpSpPr>
          <a:xfrm>
            <a:off x="1710812" y="5696712"/>
            <a:ext cx="1036171"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2E7499A0-71E1-918B-8FF4-015B909D8A86}"/>
              </a:ext>
            </a:extLst>
          </p:cNvPr>
          <p:cNvSpPr txBox="1"/>
          <p:nvPr/>
        </p:nvSpPr>
        <p:spPr bwMode="gray">
          <a:xfrm>
            <a:off x="4313238" y="533032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3" name="TextBox 2">
            <a:extLst>
              <a:ext uri="{FF2B5EF4-FFF2-40B4-BE49-F238E27FC236}">
                <a16:creationId xmlns:a16="http://schemas.microsoft.com/office/drawing/2014/main" id="{8E4C8B7A-4C72-CA29-DE9F-A1AE49237A3B}"/>
              </a:ext>
            </a:extLst>
          </p:cNvPr>
          <p:cNvSpPr txBox="1"/>
          <p:nvPr/>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2227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E345-D2C6-A5AE-02B6-537D5A3082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57560-3D42-5A66-8AFC-51A8EB38C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CD59A-E085-7BDF-F108-5E48D399E41C}"/>
              </a:ext>
            </a:extLst>
          </p:cNvPr>
          <p:cNvSpPr>
            <a:spLocks noGrp="1"/>
          </p:cNvSpPr>
          <p:nvPr>
            <p:ph type="dt" sz="half" idx="10"/>
          </p:nvPr>
        </p:nvSpPr>
        <p:spPr/>
        <p:txBody>
          <a:bodyPr/>
          <a:lstStyle/>
          <a:p>
            <a:fld id="{07826D52-1969-434B-BC12-A07C7B9D1EC1}" type="datetimeFigureOut">
              <a:rPr lang="en-US" smtClean="0"/>
              <a:t>1/14/2026</a:t>
            </a:fld>
            <a:endParaRPr lang="en-US"/>
          </a:p>
        </p:txBody>
      </p:sp>
      <p:sp>
        <p:nvSpPr>
          <p:cNvPr id="5" name="Footer Placeholder 4">
            <a:extLst>
              <a:ext uri="{FF2B5EF4-FFF2-40B4-BE49-F238E27FC236}">
                <a16:creationId xmlns:a16="http://schemas.microsoft.com/office/drawing/2014/main" id="{26405816-9F5A-3DE8-6277-DB13CEFFE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A9152-7988-B205-B144-62FEF3C856FF}"/>
              </a:ext>
            </a:extLst>
          </p:cNvPr>
          <p:cNvSpPr>
            <a:spLocks noGrp="1"/>
          </p:cNvSpPr>
          <p:nvPr>
            <p:ph type="sldNum" sz="quarter" idx="12"/>
          </p:nvPr>
        </p:nvSpPr>
        <p:spPr/>
        <p:txBody>
          <a:bodyPr/>
          <a:lstStyle/>
          <a:p>
            <a:fld id="{353B034A-47C6-40F8-875E-E9872BAC44B6}" type="slidenum">
              <a:rPr lang="en-US" smtClean="0"/>
              <a:t>‹#›</a:t>
            </a:fld>
            <a:endParaRPr lang="en-US"/>
          </a:p>
        </p:txBody>
      </p:sp>
    </p:spTree>
    <p:extLst>
      <p:ext uri="{BB962C8B-B14F-4D97-AF65-F5344CB8AC3E}">
        <p14:creationId xmlns:p14="http://schemas.microsoft.com/office/powerpoint/2010/main" val="4468613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64" y="1933395"/>
            <a:ext cx="11432977" cy="1398844"/>
          </a:xfrm>
        </p:spPr>
        <p:txBody>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370364" y="504825"/>
            <a:ext cx="11451270"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538" y="761239"/>
            <a:ext cx="11432977" cy="458587"/>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dirty="0"/>
              <a:t>Click to edit Master title style</a:t>
            </a:r>
          </a:p>
        </p:txBody>
      </p:sp>
      <p:sp>
        <p:nvSpPr>
          <p:cNvPr id="8" name="Text Placeholder 2"/>
          <p:cNvSpPr>
            <a:spLocks noGrp="1"/>
          </p:cNvSpPr>
          <p:nvPr>
            <p:ph type="body" idx="13"/>
          </p:nvPr>
        </p:nvSpPr>
        <p:spPr>
          <a:xfrm>
            <a:off x="283538" y="1426465"/>
            <a:ext cx="11432977"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97748552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300"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204502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2" r:id="rId10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0E1CC47-A775-5A98-C325-B76A0554A035}"/>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C6816815-D3BE-A314-3614-F7BB26EA5449}"/>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9EC983FA-943A-3A33-A8AC-7553FB9C0530}"/>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92FD6042-222F-22D2-E2DC-FBBA58E25091}"/>
              </a:ext>
            </a:extLst>
          </p:cNvPr>
          <p:cNvSpPr>
            <a:spLocks noGrp="1"/>
          </p:cNvSpPr>
          <p:nvPr>
            <p:ph type="title"/>
          </p:nvPr>
        </p:nvSpPr>
        <p:spPr>
          <a:xfrm>
            <a:off x="431638" y="3354690"/>
            <a:ext cx="8416582" cy="722955"/>
          </a:xfrm>
        </p:spPr>
        <p:txBody>
          <a:bodyPr/>
          <a:lstStyle/>
          <a:p>
            <a:r>
              <a:rPr lang="en-US" dirty="0"/>
              <a:t>AECS</a:t>
            </a:r>
            <a:r>
              <a:rPr lang="zh-CN" altLang="en-US" dirty="0"/>
              <a:t>通信方案交流</a:t>
            </a:r>
            <a:endParaRPr lang="en-US" dirty="0"/>
          </a:p>
        </p:txBody>
      </p:sp>
      <p:sp>
        <p:nvSpPr>
          <p:cNvPr id="6" name="Text Placeholder 5">
            <a:extLst>
              <a:ext uri="{FF2B5EF4-FFF2-40B4-BE49-F238E27FC236}">
                <a16:creationId xmlns:a16="http://schemas.microsoft.com/office/drawing/2014/main" id="{CB139366-038F-558C-543B-23EBE45E295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255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E8E880-58EE-993A-9EFA-0393140EF347}"/>
              </a:ext>
            </a:extLst>
          </p:cNvPr>
          <p:cNvSpPr>
            <a:spLocks noGrp="1"/>
          </p:cNvSpPr>
          <p:nvPr>
            <p:ph type="title"/>
          </p:nvPr>
        </p:nvSpPr>
        <p:spPr>
          <a:xfrm>
            <a:off x="502444" y="435610"/>
            <a:ext cx="11187112" cy="361959"/>
          </a:xfrm>
        </p:spPr>
        <p:txBody>
          <a:bodyPr/>
          <a:lstStyle/>
          <a:p>
            <a:r>
              <a:rPr lang="zh-CN" altLang="en-US" dirty="0"/>
              <a:t>附录：</a:t>
            </a:r>
            <a:r>
              <a:rPr lang="en-US" dirty="0"/>
              <a:t>SIB1</a:t>
            </a:r>
            <a:r>
              <a:rPr lang="zh-CN" altLang="en-US" dirty="0"/>
              <a:t>消息中的</a:t>
            </a:r>
            <a:r>
              <a:rPr lang="en-US" dirty="0"/>
              <a:t>NG-</a:t>
            </a:r>
            <a:r>
              <a:rPr lang="en-US" dirty="0" err="1"/>
              <a:t>eCall</a:t>
            </a:r>
            <a:r>
              <a:rPr lang="zh-CN" altLang="en-US" dirty="0"/>
              <a:t>支持能力指示</a:t>
            </a:r>
            <a:endParaRPr lang="en-US" dirty="0"/>
          </a:p>
        </p:txBody>
      </p:sp>
      <p:sp>
        <p:nvSpPr>
          <p:cNvPr id="8" name="Content Placeholder 7">
            <a:extLst>
              <a:ext uri="{FF2B5EF4-FFF2-40B4-BE49-F238E27FC236}">
                <a16:creationId xmlns:a16="http://schemas.microsoft.com/office/drawing/2014/main" id="{145BF2A4-F824-C6A6-2D75-2A0AE01FCFBA}"/>
              </a:ext>
            </a:extLst>
          </p:cNvPr>
          <p:cNvSpPr>
            <a:spLocks noGrp="1"/>
          </p:cNvSpPr>
          <p:nvPr>
            <p:ph sz="quarter" idx="14"/>
          </p:nvPr>
        </p:nvSpPr>
        <p:spPr>
          <a:xfrm>
            <a:off x="502444" y="1512038"/>
            <a:ext cx="11187112" cy="4681727"/>
          </a:xfrm>
        </p:spPr>
        <p:txBody>
          <a:bodyPr/>
          <a:lstStyle/>
          <a:p>
            <a:r>
              <a:rPr lang="en-US" dirty="0"/>
              <a:t>3GPP 36.331 (LTE</a:t>
            </a:r>
            <a:r>
              <a:rPr lang="zh-CN" altLang="en-US" dirty="0"/>
              <a:t>网络</a:t>
            </a:r>
            <a:r>
              <a:rPr lang="en-US" dirty="0"/>
              <a:t>)</a:t>
            </a:r>
            <a:r>
              <a:rPr lang="zh-CN" altLang="en-US" dirty="0"/>
              <a:t>：</a:t>
            </a:r>
            <a:endParaRPr lang="en-US" dirty="0"/>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SIB1 ::=        SEQUENCE {</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	…</a:t>
            </a:r>
            <a:endParaRPr lang="en-GB"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SystemInformationBlockType1-v920-IEs ::=	SEQUENCE {</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ims-EmergencySupport-r9				ENUMERATED {true}			OPTIONAL</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a:t>
            </a: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SystemInformationBlockType1-v1430-IEs ::=	SEQUENCE {</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eCallOverIMS-Support-r14				ENUMERATED {true}			OPTIONAL</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SystemInformationBlockType1-v1530-IEs ::=	SEQUENCE {</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ims-EmergencySupport5GC-r15			ENUMERATED {true}			OPTIONAL</a:t>
            </a: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eCallOverIMS-Support5GC-r15			ENUMERATED {true}			OPTIONAL</a:t>
            </a:r>
            <a:endParaRPr lang="en-US" sz="1400" dirty="0">
              <a:solidFill>
                <a:srgbClr val="000000"/>
              </a:solidFill>
              <a:latin typeface="Courier New" panose="02070309020205020404" pitchFamily="49" charset="0"/>
              <a:cs typeface="Times New Roman" panose="02020603050405020304" pitchFamily="18" charset="0"/>
            </a:endParaRP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a:t>
            </a: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	…</a:t>
            </a:r>
          </a:p>
          <a:p>
            <a:pPr marL="0" marR="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GB" sz="1400" dirty="0">
                <a:solidFill>
                  <a:srgbClr val="000000"/>
                </a:solidFill>
                <a:latin typeface="Courier New" panose="02070309020205020404" pitchFamily="49" charset="0"/>
                <a:cs typeface="Times New Roman" panose="02020603050405020304" pitchFamily="18" charset="0"/>
              </a:rPr>
              <a:t>}</a:t>
            </a:r>
            <a:endParaRPr lang="en-US" sz="1400" dirty="0">
              <a:solidFill>
                <a:srgbClr val="000000"/>
              </a:solidFill>
              <a:latin typeface="Courier New" panose="02070309020205020404" pitchFamily="49" charset="0"/>
              <a:cs typeface="Times New Roman" panose="02020603050405020304" pitchFamily="18" charset="0"/>
            </a:endParaRPr>
          </a:p>
          <a:p>
            <a:r>
              <a:rPr lang="en-US" dirty="0"/>
              <a:t>3GPP 38.331 (NR</a:t>
            </a:r>
            <a:r>
              <a:rPr lang="zh-CN" altLang="en-US" dirty="0"/>
              <a:t>网络</a:t>
            </a:r>
            <a:r>
              <a:rPr lang="en-US" dirty="0"/>
              <a:t>)</a:t>
            </a:r>
            <a:r>
              <a:rPr lang="zh-CN" altLang="en-US" dirty="0"/>
              <a:t>：</a:t>
            </a:r>
            <a:endParaRPr lang="en-US" dirty="0"/>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SIB1 ::=        SEQUENCE {</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	…</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	</a:t>
            </a:r>
            <a:r>
              <a:rPr lang="en-US" sz="1400" dirty="0" err="1">
                <a:solidFill>
                  <a:srgbClr val="000000"/>
                </a:solidFill>
                <a:latin typeface="Courier New" panose="02070309020205020404" pitchFamily="49" charset="0"/>
                <a:cs typeface="Times New Roman" panose="02020603050405020304" pitchFamily="18" charset="0"/>
              </a:rPr>
              <a:t>ims-EmergencySupport</a:t>
            </a:r>
            <a:r>
              <a:rPr lang="en-US" sz="1400" dirty="0">
                <a:solidFill>
                  <a:srgbClr val="000000"/>
                </a:solidFill>
                <a:latin typeface="Courier New" panose="02070309020205020404" pitchFamily="49" charset="0"/>
                <a:cs typeface="Times New Roman" panose="02020603050405020304" pitchFamily="18" charset="0"/>
              </a:rPr>
              <a:t>              ENUMERATED {true}                OPTIONAL</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	</a:t>
            </a:r>
            <a:r>
              <a:rPr lang="en-US" sz="1400" dirty="0" err="1">
                <a:solidFill>
                  <a:srgbClr val="000000"/>
                </a:solidFill>
                <a:latin typeface="Courier New" panose="02070309020205020404" pitchFamily="49" charset="0"/>
                <a:cs typeface="Times New Roman" panose="02020603050405020304" pitchFamily="18" charset="0"/>
              </a:rPr>
              <a:t>eCallOverIMS</a:t>
            </a:r>
            <a:r>
              <a:rPr lang="en-US" sz="1400" dirty="0">
                <a:solidFill>
                  <a:srgbClr val="000000"/>
                </a:solidFill>
                <a:latin typeface="Courier New" panose="02070309020205020404" pitchFamily="49" charset="0"/>
                <a:cs typeface="Times New Roman" panose="02020603050405020304" pitchFamily="18" charset="0"/>
              </a:rPr>
              <a:t>-Support              ENUMERATED {true}                OPTIONAL</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	…</a:t>
            </a:r>
          </a:p>
          <a:p>
            <a:pPr marL="0" indent="0" hangingPunct="0">
              <a:spcBef>
                <a:spcPts val="0"/>
              </a:spcBef>
              <a:spcAft>
                <a:spcPts val="0"/>
              </a:spcAft>
              <a:buNone/>
              <a:tabLst>
                <a:tab pos="243840" algn="l"/>
                <a:tab pos="487680" algn="l"/>
                <a:tab pos="731520" algn="l"/>
                <a:tab pos="975360" algn="l"/>
                <a:tab pos="1219200" algn="l"/>
                <a:tab pos="1463040" algn="l"/>
                <a:tab pos="1706880" algn="l"/>
                <a:tab pos="1950720" algn="l"/>
                <a:tab pos="2194560" algn="l"/>
                <a:tab pos="2438400" algn="l"/>
                <a:tab pos="2682240" algn="l"/>
                <a:tab pos="2926080" algn="l"/>
                <a:tab pos="3169920" algn="l"/>
                <a:tab pos="3413760" algn="l"/>
                <a:tab pos="3657600" algn="l"/>
                <a:tab pos="3901440" algn="l"/>
                <a:tab pos="4145280" algn="l"/>
                <a:tab pos="4389120" algn="l"/>
                <a:tab pos="4632960" algn="l"/>
                <a:tab pos="4876800" algn="l"/>
                <a:tab pos="5120640" algn="l"/>
                <a:tab pos="5364480" algn="l"/>
                <a:tab pos="5608320" algn="l"/>
                <a:tab pos="5852160" algn="l"/>
              </a:tabLst>
            </a:pPr>
            <a:r>
              <a:rPr lang="en-US" sz="1400" dirty="0">
                <a:solidFill>
                  <a:srgbClr val="000000"/>
                </a:solidFill>
                <a:latin typeface="Courier New" panose="02070309020205020404" pitchFamily="49" charset="0"/>
                <a:cs typeface="Times New Roman" panose="02020603050405020304" pitchFamily="18" charset="0"/>
              </a:rPr>
              <a:t>}</a:t>
            </a:r>
            <a:endParaRPr lang="en-US" dirty="0"/>
          </a:p>
        </p:txBody>
      </p:sp>
      <p:sp>
        <p:nvSpPr>
          <p:cNvPr id="7" name="Subtitle 6">
            <a:extLst>
              <a:ext uri="{FF2B5EF4-FFF2-40B4-BE49-F238E27FC236}">
                <a16:creationId xmlns:a16="http://schemas.microsoft.com/office/drawing/2014/main" id="{34DA4B5D-AF94-799A-0327-E1776E90FA60}"/>
              </a:ext>
            </a:extLst>
          </p:cNvPr>
          <p:cNvSpPr>
            <a:spLocks noGrp="1"/>
          </p:cNvSpPr>
          <p:nvPr>
            <p:ph type="subTitle" idx="1"/>
          </p:nvPr>
        </p:nvSpPr>
        <p:spPr>
          <a:xfrm>
            <a:off x="501333" y="881101"/>
            <a:ext cx="11188223" cy="236347"/>
          </a:xfrm>
        </p:spPr>
        <p:txBody>
          <a:bodyPr/>
          <a:lstStyle/>
          <a:p>
            <a:endParaRPr lang="en-US"/>
          </a:p>
        </p:txBody>
      </p:sp>
    </p:spTree>
    <p:extLst>
      <p:ext uri="{BB962C8B-B14F-4D97-AF65-F5344CB8AC3E}">
        <p14:creationId xmlns:p14="http://schemas.microsoft.com/office/powerpoint/2010/main" val="6869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627" y="1308843"/>
            <a:ext cx="11430000" cy="5539978"/>
          </a:xfrm>
        </p:spPr>
        <p:txBody>
          <a:bodyPr/>
          <a:lstStyle/>
          <a:p>
            <a:r>
              <a:rPr lang="en-US" altLang="zh-CN" b="1" dirty="0"/>
              <a:t>In-band </a:t>
            </a:r>
            <a:r>
              <a:rPr lang="en-GB" altLang="en-US" b="1" dirty="0" err="1"/>
              <a:t>eCall</a:t>
            </a:r>
            <a:r>
              <a:rPr lang="en-GB" altLang="en-US" b="1" dirty="0"/>
              <a:t> </a:t>
            </a:r>
          </a:p>
          <a:p>
            <a:pPr lvl="1"/>
            <a:r>
              <a:rPr lang="en-US" altLang="zh-CN" dirty="0"/>
              <a:t>3GPP</a:t>
            </a:r>
            <a:r>
              <a:rPr lang="zh-CN" altLang="en-US" dirty="0"/>
              <a:t>标准化工作于</a:t>
            </a:r>
            <a:r>
              <a:rPr lang="en-US" altLang="zh-CN" dirty="0"/>
              <a:t>2004</a:t>
            </a:r>
            <a:r>
              <a:rPr lang="zh-CN" altLang="en-US" dirty="0"/>
              <a:t>年开始，</a:t>
            </a:r>
            <a:r>
              <a:rPr lang="en-US" altLang="zh-CN" dirty="0"/>
              <a:t>2008</a:t>
            </a:r>
            <a:r>
              <a:rPr lang="zh-CN" altLang="en-US" dirty="0"/>
              <a:t>年完结。</a:t>
            </a:r>
            <a:endParaRPr lang="en-US" altLang="zh-CN" dirty="0"/>
          </a:p>
          <a:p>
            <a:pPr lvl="1"/>
            <a:r>
              <a:rPr lang="zh-CN" altLang="en-US" dirty="0"/>
              <a:t>已经在欧洲（</a:t>
            </a:r>
            <a:r>
              <a:rPr lang="en-US" altLang="zh-CN" dirty="0"/>
              <a:t>112 </a:t>
            </a:r>
            <a:r>
              <a:rPr lang="en-US" altLang="zh-CN" dirty="0" err="1"/>
              <a:t>eCall</a:t>
            </a:r>
            <a:r>
              <a:rPr lang="zh-CN" altLang="en-US" dirty="0"/>
              <a:t>）、俄罗斯（</a:t>
            </a:r>
            <a:r>
              <a:rPr lang="en-US" altLang="zh-CN" dirty="0"/>
              <a:t>ERA-GLONASS </a:t>
            </a:r>
            <a:r>
              <a:rPr lang="en-US" altLang="zh-CN" dirty="0" err="1"/>
              <a:t>eCall</a:t>
            </a:r>
            <a:r>
              <a:rPr lang="zh-CN" altLang="en-US" dirty="0"/>
              <a:t>）强制实施。</a:t>
            </a:r>
            <a:endParaRPr lang="en-US" altLang="zh-CN" dirty="0"/>
          </a:p>
          <a:p>
            <a:pPr lvl="1"/>
            <a:r>
              <a:rPr lang="en-US" altLang="en-US" dirty="0"/>
              <a:t>2G</a:t>
            </a:r>
            <a:r>
              <a:rPr lang="zh-CN" altLang="en-US" dirty="0"/>
              <a:t>、</a:t>
            </a:r>
            <a:r>
              <a:rPr lang="en-US" altLang="zh-CN" dirty="0"/>
              <a:t>3G</a:t>
            </a:r>
            <a:r>
              <a:rPr lang="zh-CN" altLang="en-US" dirty="0"/>
              <a:t>网络已经在全球逐步退网，令</a:t>
            </a:r>
            <a:r>
              <a:rPr lang="en-US" altLang="zh-CN" dirty="0"/>
              <a:t>in-band </a:t>
            </a:r>
            <a:r>
              <a:rPr lang="en-US" altLang="zh-CN" dirty="0" err="1"/>
              <a:t>eCall</a:t>
            </a:r>
            <a:r>
              <a:rPr lang="zh-CN" altLang="en-US" dirty="0"/>
              <a:t>方案无法继续延续。</a:t>
            </a:r>
            <a:endParaRPr lang="en-GB" altLang="en-US" dirty="0"/>
          </a:p>
          <a:p>
            <a:r>
              <a:rPr lang="en-GB" altLang="en-US" b="1" dirty="0"/>
              <a:t>NG-</a:t>
            </a:r>
            <a:r>
              <a:rPr lang="en-GB" altLang="en-US" b="1" dirty="0" err="1"/>
              <a:t>eCall</a:t>
            </a:r>
            <a:endParaRPr lang="en-GB" altLang="en-US" sz="3200" b="1" dirty="0"/>
          </a:p>
          <a:p>
            <a:pPr lvl="1"/>
            <a:r>
              <a:rPr lang="en-US" altLang="zh-CN" dirty="0"/>
              <a:t>3GPP</a:t>
            </a:r>
            <a:r>
              <a:rPr lang="zh-CN" altLang="en-US" dirty="0"/>
              <a:t>标准化工作于</a:t>
            </a:r>
            <a:r>
              <a:rPr lang="en-US" altLang="zh-CN" dirty="0"/>
              <a:t>2013</a:t>
            </a:r>
            <a:r>
              <a:rPr lang="zh-CN" altLang="en-US" dirty="0"/>
              <a:t>年开始，</a:t>
            </a:r>
            <a:r>
              <a:rPr lang="en-US" altLang="zh-CN" dirty="0"/>
              <a:t>2017</a:t>
            </a:r>
            <a:r>
              <a:rPr lang="zh-CN" altLang="en-US" dirty="0"/>
              <a:t>年完结，并已经被</a:t>
            </a:r>
            <a:r>
              <a:rPr lang="en-US" altLang="zh-CN" dirty="0"/>
              <a:t>ETSI</a:t>
            </a:r>
            <a:r>
              <a:rPr lang="zh-CN" altLang="en-US" dirty="0"/>
              <a:t>和</a:t>
            </a:r>
            <a:r>
              <a:rPr lang="en-US" altLang="zh-CN" dirty="0"/>
              <a:t>CCSA</a:t>
            </a:r>
            <a:r>
              <a:rPr lang="zh-CN" altLang="en-US" dirty="0"/>
              <a:t>等标准组织作为本地标准进行了转化和采用。</a:t>
            </a:r>
            <a:endParaRPr lang="en-US" altLang="zh-CN" dirty="0"/>
          </a:p>
          <a:p>
            <a:pPr lvl="1"/>
            <a:r>
              <a:rPr lang="en-US" altLang="zh-CN" dirty="0"/>
              <a:t>NG-</a:t>
            </a:r>
            <a:r>
              <a:rPr lang="en-US" altLang="zh-CN" dirty="0" err="1"/>
              <a:t>eCall</a:t>
            </a:r>
            <a:r>
              <a:rPr lang="zh-CN" altLang="en-US" dirty="0"/>
              <a:t>基于</a:t>
            </a:r>
            <a:r>
              <a:rPr lang="en-US" altLang="zh-CN" dirty="0"/>
              <a:t>IMS</a:t>
            </a:r>
            <a:r>
              <a:rPr lang="zh-CN" altLang="en-US" dirty="0"/>
              <a:t>紧急呼叫，仅对</a:t>
            </a:r>
            <a:r>
              <a:rPr lang="en-US" altLang="zh-CN" dirty="0"/>
              <a:t>IMS</a:t>
            </a:r>
            <a:r>
              <a:rPr lang="zh-CN" altLang="en-US" dirty="0"/>
              <a:t>紧急呼叫的</a:t>
            </a:r>
            <a:r>
              <a:rPr lang="en-US" altLang="zh-CN" dirty="0"/>
              <a:t>SIP</a:t>
            </a:r>
            <a:r>
              <a:rPr lang="zh-CN" altLang="en-US" dirty="0"/>
              <a:t>协议有少量扩展。</a:t>
            </a:r>
            <a:endParaRPr lang="en-US" altLang="zh-CN" dirty="0"/>
          </a:p>
          <a:p>
            <a:pPr lvl="1"/>
            <a:r>
              <a:rPr lang="zh-CN" altLang="en-US" dirty="0"/>
              <a:t>欧洲正在从</a:t>
            </a:r>
            <a:r>
              <a:rPr lang="en-US" altLang="zh-CN" dirty="0"/>
              <a:t>In-band </a:t>
            </a:r>
            <a:r>
              <a:rPr lang="en-US" altLang="zh-CN" dirty="0" err="1"/>
              <a:t>eCall</a:t>
            </a:r>
            <a:r>
              <a:rPr lang="zh-CN" altLang="en-US" dirty="0"/>
              <a:t>向</a:t>
            </a:r>
            <a:r>
              <a:rPr lang="en-US" altLang="zh-CN" dirty="0"/>
              <a:t>NG-</a:t>
            </a:r>
            <a:r>
              <a:rPr lang="en-US" altLang="zh-CN" dirty="0" err="1"/>
              <a:t>eCall</a:t>
            </a:r>
            <a:r>
              <a:rPr lang="zh-CN" altLang="en-US" dirty="0"/>
              <a:t>演进，有望于</a:t>
            </a:r>
            <a:r>
              <a:rPr lang="en-US" altLang="zh-CN" dirty="0"/>
              <a:t>2026~2027</a:t>
            </a:r>
            <a:r>
              <a:rPr lang="zh-CN" altLang="en-US" dirty="0"/>
              <a:t>年强制要求</a:t>
            </a:r>
            <a:r>
              <a:rPr lang="en-GB" altLang="en-US" dirty="0"/>
              <a:t>NG-</a:t>
            </a:r>
            <a:r>
              <a:rPr lang="en-GB" altLang="en-US" dirty="0" err="1"/>
              <a:t>eCall</a:t>
            </a:r>
            <a:r>
              <a:rPr lang="en-GB" altLang="en-US" dirty="0"/>
              <a:t>。</a:t>
            </a:r>
          </a:p>
          <a:p>
            <a:r>
              <a:rPr lang="en-US" altLang="zh-CN" b="1" dirty="0"/>
              <a:t>AECS</a:t>
            </a:r>
            <a:r>
              <a:rPr lang="zh-CN" altLang="en-US" b="1" dirty="0"/>
              <a:t>部署的总体考虑</a:t>
            </a:r>
            <a:endParaRPr lang="en-GB" altLang="en-US" b="1" dirty="0"/>
          </a:p>
          <a:p>
            <a:pPr lvl="1"/>
            <a:r>
              <a:rPr lang="zh-CN" altLang="en-US" dirty="0"/>
              <a:t>考虑到汽车较长的生命周期，应考虑方案的未来演进能力。</a:t>
            </a:r>
            <a:endParaRPr lang="en-US" altLang="zh-CN" dirty="0"/>
          </a:p>
          <a:p>
            <a:pPr lvl="1"/>
            <a:r>
              <a:rPr lang="zh-CN" altLang="en-US" dirty="0"/>
              <a:t>呼叫质量保障：紧急呼叫 </a:t>
            </a:r>
            <a:r>
              <a:rPr lang="en-US" altLang="zh-CN" dirty="0"/>
              <a:t>&gt; IMS</a:t>
            </a:r>
            <a:r>
              <a:rPr lang="zh-CN" altLang="en-US" dirty="0"/>
              <a:t>普通呼叫 </a:t>
            </a:r>
            <a:r>
              <a:rPr lang="en-US" altLang="zh-CN" dirty="0"/>
              <a:t>&gt; OTT</a:t>
            </a:r>
            <a:r>
              <a:rPr lang="zh-CN" altLang="en-US" dirty="0"/>
              <a:t>呼叫。</a:t>
            </a:r>
            <a:endParaRPr lang="en-US" altLang="zh-CN" dirty="0"/>
          </a:p>
        </p:txBody>
      </p:sp>
      <p:sp>
        <p:nvSpPr>
          <p:cNvPr id="3" name="Title 2"/>
          <p:cNvSpPr>
            <a:spLocks noGrp="1"/>
          </p:cNvSpPr>
          <p:nvPr>
            <p:ph type="title"/>
          </p:nvPr>
        </p:nvSpPr>
        <p:spPr>
          <a:xfrm>
            <a:off x="285052" y="687669"/>
            <a:ext cx="11430000" cy="458587"/>
          </a:xfrm>
        </p:spPr>
        <p:txBody>
          <a:bodyPr/>
          <a:lstStyle/>
          <a:p>
            <a:r>
              <a:rPr lang="en-US" altLang="zh-CN" b="1" dirty="0">
                <a:solidFill>
                  <a:schemeClr val="tx1"/>
                </a:solidFill>
              </a:rPr>
              <a:t>AECS</a:t>
            </a:r>
            <a:r>
              <a:rPr lang="zh-CN" altLang="en-US" b="1" dirty="0">
                <a:solidFill>
                  <a:schemeClr val="tx1"/>
                </a:solidFill>
              </a:rPr>
              <a:t>通信技术现状</a:t>
            </a:r>
            <a:endParaRPr lang="en-US" b="1" dirty="0">
              <a:solidFill>
                <a:schemeClr val="tx1"/>
              </a:solidFill>
            </a:endParaRPr>
          </a:p>
        </p:txBody>
      </p:sp>
    </p:spTree>
    <p:extLst>
      <p:ext uri="{BB962C8B-B14F-4D97-AF65-F5344CB8AC3E}">
        <p14:creationId xmlns:p14="http://schemas.microsoft.com/office/powerpoint/2010/main" val="422491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052" y="687668"/>
            <a:ext cx="11430000" cy="458587"/>
          </a:xfrm>
        </p:spPr>
        <p:txBody>
          <a:bodyPr/>
          <a:lstStyle/>
          <a:p>
            <a:r>
              <a:rPr lang="en-US" b="1" dirty="0">
                <a:solidFill>
                  <a:schemeClr val="tx1"/>
                </a:solidFill>
              </a:rPr>
              <a:t>NG-</a:t>
            </a:r>
            <a:r>
              <a:rPr lang="en-US" b="1" dirty="0" err="1">
                <a:solidFill>
                  <a:schemeClr val="tx1"/>
                </a:solidFill>
              </a:rPr>
              <a:t>eCall</a:t>
            </a:r>
            <a:r>
              <a:rPr lang="zh-CN" altLang="en-US" b="1" dirty="0">
                <a:solidFill>
                  <a:schemeClr val="tx1"/>
                </a:solidFill>
              </a:rPr>
              <a:t>总体介绍</a:t>
            </a:r>
            <a:endParaRPr lang="en-US" b="1" dirty="0">
              <a:solidFill>
                <a:schemeClr val="tx1"/>
              </a:solidFill>
            </a:endParaRPr>
          </a:p>
        </p:txBody>
      </p:sp>
      <p:pic>
        <p:nvPicPr>
          <p:cNvPr id="4" name="Picture 3">
            <a:extLst>
              <a:ext uri="{FF2B5EF4-FFF2-40B4-BE49-F238E27FC236}">
                <a16:creationId xmlns:a16="http://schemas.microsoft.com/office/drawing/2014/main" id="{CF53A16C-A309-46E9-BCBB-4DF88BD745D3}"/>
              </a:ext>
            </a:extLst>
          </p:cNvPr>
          <p:cNvPicPr>
            <a:picLocks noChangeAspect="1"/>
          </p:cNvPicPr>
          <p:nvPr/>
        </p:nvPicPr>
        <p:blipFill rotWithShape="1">
          <a:blip r:embed="rId3"/>
          <a:srcRect t="1" b="12582"/>
          <a:stretch/>
        </p:blipFill>
        <p:spPr>
          <a:xfrm>
            <a:off x="1956517" y="1480296"/>
            <a:ext cx="8441886" cy="2958909"/>
          </a:xfrm>
          <a:prstGeom prst="rect">
            <a:avLst/>
          </a:prstGeom>
        </p:spPr>
      </p:pic>
      <p:sp>
        <p:nvSpPr>
          <p:cNvPr id="2" name="Content Placeholder 1"/>
          <p:cNvSpPr>
            <a:spLocks noGrp="1"/>
          </p:cNvSpPr>
          <p:nvPr>
            <p:ph idx="1"/>
          </p:nvPr>
        </p:nvSpPr>
        <p:spPr>
          <a:xfrm>
            <a:off x="291720" y="4439205"/>
            <a:ext cx="11831787" cy="2267287"/>
          </a:xfrm>
        </p:spPr>
        <p:txBody>
          <a:bodyPr/>
          <a:lstStyle/>
          <a:p>
            <a:pPr>
              <a:spcBef>
                <a:spcPts val="200"/>
              </a:spcBef>
            </a:pPr>
            <a:r>
              <a:rPr lang="zh-CN" altLang="en-US" dirty="0">
                <a:solidFill>
                  <a:schemeClr val="tx1"/>
                </a:solidFill>
              </a:rPr>
              <a:t>可工作于</a:t>
            </a:r>
            <a:r>
              <a:rPr lang="en-US" altLang="zh-CN" dirty="0">
                <a:solidFill>
                  <a:schemeClr val="tx1"/>
                </a:solidFill>
              </a:rPr>
              <a:t>4G</a:t>
            </a:r>
            <a:r>
              <a:rPr lang="zh-CN" altLang="en-US" dirty="0">
                <a:solidFill>
                  <a:schemeClr val="tx1"/>
                </a:solidFill>
              </a:rPr>
              <a:t>和</a:t>
            </a:r>
            <a:r>
              <a:rPr lang="en-US" altLang="zh-CN" dirty="0">
                <a:solidFill>
                  <a:schemeClr val="tx1"/>
                </a:solidFill>
              </a:rPr>
              <a:t>5G</a:t>
            </a:r>
            <a:r>
              <a:rPr lang="zh-CN" altLang="en-US" dirty="0">
                <a:solidFill>
                  <a:schemeClr val="tx1"/>
                </a:solidFill>
              </a:rPr>
              <a:t>网络。</a:t>
            </a:r>
            <a:endParaRPr lang="en-US" dirty="0"/>
          </a:p>
          <a:p>
            <a:pPr>
              <a:spcBef>
                <a:spcPts val="200"/>
              </a:spcBef>
            </a:pPr>
            <a:r>
              <a:rPr lang="en-US" dirty="0"/>
              <a:t>IVS</a:t>
            </a:r>
            <a:r>
              <a:rPr lang="zh-CN" altLang="en-US" dirty="0"/>
              <a:t>通过自动触发或手动触发，发起</a:t>
            </a:r>
            <a:r>
              <a:rPr lang="en-US" altLang="zh-CN" dirty="0"/>
              <a:t>IMS</a:t>
            </a:r>
            <a:r>
              <a:rPr lang="zh-CN" altLang="en-US" dirty="0"/>
              <a:t>紧急呼叫，携带</a:t>
            </a:r>
            <a:r>
              <a:rPr lang="en-US" altLang="zh-CN" dirty="0"/>
              <a:t>MSD</a:t>
            </a:r>
            <a:r>
              <a:rPr lang="zh-CN" altLang="en-US" dirty="0"/>
              <a:t>。</a:t>
            </a:r>
            <a:endParaRPr lang="en-US" dirty="0"/>
          </a:p>
          <a:p>
            <a:pPr>
              <a:spcBef>
                <a:spcPts val="200"/>
              </a:spcBef>
            </a:pPr>
            <a:r>
              <a:rPr lang="en-US" altLang="zh-CN" dirty="0"/>
              <a:t>PLMN</a:t>
            </a:r>
            <a:r>
              <a:rPr lang="zh-CN" altLang="en-US" dirty="0"/>
              <a:t>建立信令通路（粉色线）和话音通路（绿色线）</a:t>
            </a:r>
            <a:r>
              <a:rPr lang="en-US" altLang="zh-CN" dirty="0"/>
              <a:t>,</a:t>
            </a:r>
            <a:r>
              <a:rPr lang="en-US" dirty="0"/>
              <a:t> </a:t>
            </a:r>
            <a:r>
              <a:rPr lang="zh-CN" altLang="en-US" dirty="0"/>
              <a:t>将呼叫连接至</a:t>
            </a:r>
            <a:r>
              <a:rPr lang="en-US" altLang="zh-CN" dirty="0"/>
              <a:t>PSAP</a:t>
            </a:r>
            <a:r>
              <a:rPr lang="zh-CN" altLang="en-US" dirty="0"/>
              <a:t> 。</a:t>
            </a:r>
            <a:endParaRPr lang="en-US" altLang="zh-CN" dirty="0"/>
          </a:p>
          <a:p>
            <a:pPr>
              <a:spcBef>
                <a:spcPts val="200"/>
              </a:spcBef>
            </a:pPr>
            <a:r>
              <a:rPr lang="en-US" altLang="zh-CN" dirty="0"/>
              <a:t>MSD</a:t>
            </a:r>
            <a:r>
              <a:rPr lang="zh-CN" altLang="en-US" dirty="0"/>
              <a:t>携带在</a:t>
            </a:r>
            <a:r>
              <a:rPr lang="en-US" altLang="zh-CN" dirty="0"/>
              <a:t>SIP INVITE</a:t>
            </a:r>
            <a:r>
              <a:rPr lang="zh-CN" altLang="en-US" dirty="0"/>
              <a:t>消息中，通过信令通路传至</a:t>
            </a:r>
            <a:r>
              <a:rPr lang="en-US" altLang="zh-CN" dirty="0"/>
              <a:t>PSAP</a:t>
            </a:r>
            <a:r>
              <a:rPr lang="zh-CN" altLang="en-US" dirty="0"/>
              <a:t>（见下一页信令流程）。</a:t>
            </a:r>
            <a:endParaRPr lang="en-US" dirty="0"/>
          </a:p>
        </p:txBody>
      </p:sp>
    </p:spTree>
    <p:extLst>
      <p:ext uri="{BB962C8B-B14F-4D97-AF65-F5344CB8AC3E}">
        <p14:creationId xmlns:p14="http://schemas.microsoft.com/office/powerpoint/2010/main" val="386952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052" y="687669"/>
            <a:ext cx="11430000" cy="458587"/>
          </a:xfrm>
        </p:spPr>
        <p:txBody>
          <a:bodyPr/>
          <a:lstStyle/>
          <a:p>
            <a:r>
              <a:rPr lang="en-US" b="1" dirty="0">
                <a:solidFill>
                  <a:schemeClr val="tx1"/>
                </a:solidFill>
              </a:rPr>
              <a:t>NG-</a:t>
            </a:r>
            <a:r>
              <a:rPr lang="en-US" b="1" dirty="0" err="1">
                <a:solidFill>
                  <a:schemeClr val="tx1"/>
                </a:solidFill>
              </a:rPr>
              <a:t>eCall</a:t>
            </a:r>
            <a:r>
              <a:rPr lang="en-US" b="1" dirty="0">
                <a:solidFill>
                  <a:schemeClr val="tx1"/>
                </a:solidFill>
              </a:rPr>
              <a:t> SIP</a:t>
            </a:r>
            <a:r>
              <a:rPr lang="zh-CN" altLang="en-US" b="1" dirty="0">
                <a:solidFill>
                  <a:schemeClr val="tx1"/>
                </a:solidFill>
              </a:rPr>
              <a:t>呼叫流程</a:t>
            </a:r>
            <a:endParaRPr lang="en-US" b="1" dirty="0">
              <a:solidFill>
                <a:schemeClr val="tx1"/>
              </a:solidFill>
            </a:endParaRPr>
          </a:p>
        </p:txBody>
      </p:sp>
      <p:pic>
        <p:nvPicPr>
          <p:cNvPr id="2" name="Picture 1">
            <a:extLst>
              <a:ext uri="{FF2B5EF4-FFF2-40B4-BE49-F238E27FC236}">
                <a16:creationId xmlns:a16="http://schemas.microsoft.com/office/drawing/2014/main" id="{EBC00225-6B5F-46B3-FF52-A807AF85962D}"/>
              </a:ext>
            </a:extLst>
          </p:cNvPr>
          <p:cNvPicPr>
            <a:picLocks noChangeAspect="1"/>
          </p:cNvPicPr>
          <p:nvPr/>
        </p:nvPicPr>
        <p:blipFill>
          <a:blip r:embed="rId3"/>
          <a:stretch>
            <a:fillRect/>
          </a:stretch>
        </p:blipFill>
        <p:spPr>
          <a:xfrm>
            <a:off x="2130614" y="1488242"/>
            <a:ext cx="8370533" cy="4956478"/>
          </a:xfrm>
          <a:prstGeom prst="rect">
            <a:avLst/>
          </a:prstGeom>
        </p:spPr>
      </p:pic>
    </p:spTree>
    <p:extLst>
      <p:ext uri="{BB962C8B-B14F-4D97-AF65-F5344CB8AC3E}">
        <p14:creationId xmlns:p14="http://schemas.microsoft.com/office/powerpoint/2010/main" val="159778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42836-9D59-7B50-1B75-7B9C5E55365E}"/>
              </a:ext>
            </a:extLst>
          </p:cNvPr>
          <p:cNvSpPr>
            <a:spLocks noGrp="1"/>
          </p:cNvSpPr>
          <p:nvPr>
            <p:ph type="title"/>
          </p:nvPr>
        </p:nvSpPr>
        <p:spPr>
          <a:xfrm>
            <a:off x="495300" y="642644"/>
            <a:ext cx="11187112" cy="361959"/>
          </a:xfrm>
        </p:spPr>
        <p:txBody>
          <a:bodyPr/>
          <a:lstStyle/>
          <a:p>
            <a:r>
              <a:rPr lang="en-US" altLang="zh-CN" dirty="0"/>
              <a:t>NG-</a:t>
            </a:r>
            <a:r>
              <a:rPr lang="en-US" altLang="zh-CN" dirty="0" err="1"/>
              <a:t>eCall</a:t>
            </a:r>
            <a:r>
              <a:rPr lang="zh-CN" altLang="en-US" dirty="0"/>
              <a:t>和普通</a:t>
            </a:r>
            <a:r>
              <a:rPr lang="en-US" altLang="zh-CN" dirty="0"/>
              <a:t>IMS</a:t>
            </a:r>
            <a:r>
              <a:rPr lang="zh-CN" altLang="en-US" dirty="0"/>
              <a:t>语音呼叫的路由区别</a:t>
            </a:r>
            <a:endParaRPr lang="en-US" dirty="0"/>
          </a:p>
        </p:txBody>
      </p:sp>
      <p:sp>
        <p:nvSpPr>
          <p:cNvPr id="7" name="Content Placeholder 6">
            <a:extLst>
              <a:ext uri="{FF2B5EF4-FFF2-40B4-BE49-F238E27FC236}">
                <a16:creationId xmlns:a16="http://schemas.microsoft.com/office/drawing/2014/main" id="{4C4431ED-FE0A-07E6-82C6-F89A7BC65AE7}"/>
              </a:ext>
            </a:extLst>
          </p:cNvPr>
          <p:cNvSpPr>
            <a:spLocks noGrp="1"/>
          </p:cNvSpPr>
          <p:nvPr>
            <p:ph sz="quarter" idx="14"/>
          </p:nvPr>
        </p:nvSpPr>
        <p:spPr/>
        <p:txBody>
          <a:bodyPr/>
          <a:lstStyle/>
          <a:p>
            <a:r>
              <a:rPr lang="en-US" altLang="zh-CN" dirty="0"/>
              <a:t>IMS</a:t>
            </a:r>
            <a:r>
              <a:rPr lang="zh-CN" altLang="en-US" dirty="0"/>
              <a:t>逻辑网元</a:t>
            </a:r>
            <a:r>
              <a:rPr lang="en-US" dirty="0"/>
              <a:t>E-CSCF</a:t>
            </a:r>
            <a:r>
              <a:rPr lang="zh-CN" altLang="en-US" dirty="0"/>
              <a:t>（</a:t>
            </a:r>
            <a:r>
              <a:rPr lang="en-US" dirty="0"/>
              <a:t>Emergency CSCF</a:t>
            </a:r>
            <a:r>
              <a:rPr lang="zh-CN" altLang="en-US" dirty="0"/>
              <a:t>）专用于处理紧急呼叫，会将</a:t>
            </a:r>
            <a:r>
              <a:rPr lang="en-US" altLang="zh-CN" dirty="0"/>
              <a:t>NG-</a:t>
            </a:r>
            <a:r>
              <a:rPr lang="en-US" altLang="zh-CN" dirty="0" err="1"/>
              <a:t>eCall</a:t>
            </a:r>
            <a:r>
              <a:rPr lang="zh-CN" altLang="en-US" dirty="0"/>
              <a:t>路由至对应的</a:t>
            </a:r>
            <a:r>
              <a:rPr lang="en-US" altLang="zh-CN" dirty="0"/>
              <a:t>PSAP</a:t>
            </a:r>
            <a:endParaRPr lang="en-US" dirty="0"/>
          </a:p>
        </p:txBody>
      </p:sp>
      <p:sp>
        <p:nvSpPr>
          <p:cNvPr id="6" name="Subtitle 5">
            <a:extLst>
              <a:ext uri="{FF2B5EF4-FFF2-40B4-BE49-F238E27FC236}">
                <a16:creationId xmlns:a16="http://schemas.microsoft.com/office/drawing/2014/main" id="{3285A5E2-CF68-C620-74D9-64F292D5B80C}"/>
              </a:ext>
            </a:extLst>
          </p:cNvPr>
          <p:cNvSpPr>
            <a:spLocks noGrp="1"/>
          </p:cNvSpPr>
          <p:nvPr>
            <p:ph type="subTitle" idx="1"/>
          </p:nvPr>
        </p:nvSpPr>
        <p:spPr/>
        <p:txBody>
          <a:bodyPr/>
          <a:lstStyle/>
          <a:p>
            <a:endParaRPr lang="en-US" dirty="0"/>
          </a:p>
        </p:txBody>
      </p:sp>
      <p:sp>
        <p:nvSpPr>
          <p:cNvPr id="8" name="Rectangle 2">
            <a:extLst>
              <a:ext uri="{FF2B5EF4-FFF2-40B4-BE49-F238E27FC236}">
                <a16:creationId xmlns:a16="http://schemas.microsoft.com/office/drawing/2014/main" id="{C8EAC419-4F15-1658-A9B8-D3FC0FCC26F3}"/>
              </a:ext>
            </a:extLst>
          </p:cNvPr>
          <p:cNvSpPr>
            <a:spLocks noChangeArrowheads="1"/>
          </p:cNvSpPr>
          <p:nvPr/>
        </p:nvSpPr>
        <p:spPr bwMode="auto">
          <a:xfrm>
            <a:off x="2294627" y="244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Arrow: Right 11">
            <a:extLst>
              <a:ext uri="{FF2B5EF4-FFF2-40B4-BE49-F238E27FC236}">
                <a16:creationId xmlns:a16="http://schemas.microsoft.com/office/drawing/2014/main" id="{1EFAF619-AF4C-47CF-8F85-96BCDEA4B5E3}"/>
              </a:ext>
            </a:extLst>
          </p:cNvPr>
          <p:cNvSpPr/>
          <p:nvPr/>
        </p:nvSpPr>
        <p:spPr>
          <a:xfrm>
            <a:off x="9631973" y="5362781"/>
            <a:ext cx="545284" cy="334451"/>
          </a:xfrm>
          <a:prstGeom prst="rightArrow">
            <a:avLst/>
          </a:prstGeom>
          <a:solidFill>
            <a:srgbClr val="A9B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 name="TextBox 12">
            <a:extLst>
              <a:ext uri="{FF2B5EF4-FFF2-40B4-BE49-F238E27FC236}">
                <a16:creationId xmlns:a16="http://schemas.microsoft.com/office/drawing/2014/main" id="{42684305-DABD-4B30-AFC1-E3F36519FC37}"/>
              </a:ext>
            </a:extLst>
          </p:cNvPr>
          <p:cNvSpPr txBox="1"/>
          <p:nvPr/>
        </p:nvSpPr>
        <p:spPr>
          <a:xfrm>
            <a:off x="10295152" y="5411832"/>
            <a:ext cx="844783"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NG-</a:t>
            </a:r>
            <a:r>
              <a:rPr lang="en-US" sz="1600" dirty="0" err="1">
                <a:solidFill>
                  <a:schemeClr val="tx2"/>
                </a:solidFill>
                <a:latin typeface="Microsoft Sans Serif"/>
                <a:cs typeface="Microsoft Sans Serif" panose="020B0604020202020204" pitchFamily="34" charset="0"/>
              </a:rPr>
              <a:t>eCall</a:t>
            </a:r>
            <a:endParaRPr lang="en-US" sz="1600" dirty="0">
              <a:solidFill>
                <a:schemeClr val="tx2"/>
              </a:solidFill>
              <a:latin typeface="Microsoft Sans Serif"/>
              <a:cs typeface="Microsoft Sans Serif" panose="020B0604020202020204" pitchFamily="34" charset="0"/>
            </a:endParaRPr>
          </a:p>
        </p:txBody>
      </p:sp>
      <p:sp>
        <p:nvSpPr>
          <p:cNvPr id="18" name="Arrow: Right 17">
            <a:extLst>
              <a:ext uri="{FF2B5EF4-FFF2-40B4-BE49-F238E27FC236}">
                <a16:creationId xmlns:a16="http://schemas.microsoft.com/office/drawing/2014/main" id="{95D6F2CA-4425-483B-8965-60265705FE5A}"/>
              </a:ext>
            </a:extLst>
          </p:cNvPr>
          <p:cNvSpPr/>
          <p:nvPr/>
        </p:nvSpPr>
        <p:spPr>
          <a:xfrm>
            <a:off x="9631973" y="6066348"/>
            <a:ext cx="545284" cy="334451"/>
          </a:xfrm>
          <a:prstGeom prst="rightArrow">
            <a:avLst/>
          </a:prstGeom>
          <a:solidFill>
            <a:srgbClr val="99D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9" name="TextBox 18">
            <a:extLst>
              <a:ext uri="{FF2B5EF4-FFF2-40B4-BE49-F238E27FC236}">
                <a16:creationId xmlns:a16="http://schemas.microsoft.com/office/drawing/2014/main" id="{3C794C27-A670-4651-B0DD-B25B492E485E}"/>
              </a:ext>
            </a:extLst>
          </p:cNvPr>
          <p:cNvSpPr txBox="1"/>
          <p:nvPr/>
        </p:nvSpPr>
        <p:spPr>
          <a:xfrm>
            <a:off x="10295151" y="6083038"/>
            <a:ext cx="1596591" cy="236347"/>
          </a:xfrm>
          <a:prstGeom prst="rect">
            <a:avLst/>
          </a:prstGeom>
        </p:spPr>
        <p:txBody>
          <a:bodyPr wrap="none" lIns="0" tIns="0" rIns="0" bIns="0" rtlCol="0">
            <a:spAutoFit/>
          </a:bodyPr>
          <a:lstStyle/>
          <a:p>
            <a:pPr algn="l">
              <a:lnSpc>
                <a:spcPct val="96000"/>
              </a:lnSpc>
            </a:pPr>
            <a:r>
              <a:rPr lang="zh-CN" altLang="en-US" sz="1600" dirty="0">
                <a:solidFill>
                  <a:schemeClr val="tx2"/>
                </a:solidFill>
                <a:latin typeface="Microsoft Sans Serif"/>
                <a:cs typeface="Microsoft Sans Serif" panose="020B0604020202020204" pitchFamily="34" charset="0"/>
              </a:rPr>
              <a:t>普通</a:t>
            </a:r>
            <a:r>
              <a:rPr lang="en-US" sz="1600" dirty="0">
                <a:solidFill>
                  <a:schemeClr val="tx2"/>
                </a:solidFill>
                <a:latin typeface="Microsoft Sans Serif"/>
                <a:cs typeface="Microsoft Sans Serif" panose="020B0604020202020204" pitchFamily="34" charset="0"/>
              </a:rPr>
              <a:t>IMS</a:t>
            </a:r>
            <a:r>
              <a:rPr lang="zh-CN" altLang="en-US" sz="1600" dirty="0">
                <a:solidFill>
                  <a:schemeClr val="tx2"/>
                </a:solidFill>
                <a:latin typeface="Microsoft Sans Serif"/>
                <a:cs typeface="Microsoft Sans Serif" panose="020B0604020202020204" pitchFamily="34" charset="0"/>
              </a:rPr>
              <a:t>语音呼叫</a:t>
            </a:r>
            <a:endParaRPr lang="en-US" sz="1600" dirty="0">
              <a:solidFill>
                <a:schemeClr val="tx2"/>
              </a:solidFill>
              <a:latin typeface="Microsoft Sans Serif"/>
              <a:cs typeface="Microsoft Sans Serif" panose="020B0604020202020204" pitchFamily="34" charset="0"/>
            </a:endParaRPr>
          </a:p>
        </p:txBody>
      </p:sp>
      <p:pic>
        <p:nvPicPr>
          <p:cNvPr id="1026" name="Picture 2">
            <a:extLst>
              <a:ext uri="{FF2B5EF4-FFF2-40B4-BE49-F238E27FC236}">
                <a16:creationId xmlns:a16="http://schemas.microsoft.com/office/drawing/2014/main" id="{FDAFF493-3D34-3A6A-B9D6-153FDBAFA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590" y="2441275"/>
            <a:ext cx="8963025"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B78167-08CE-23B5-8566-400E396AE849}"/>
              </a:ext>
            </a:extLst>
          </p:cNvPr>
          <p:cNvSpPr>
            <a:spLocks noGrp="1"/>
          </p:cNvSpPr>
          <p:nvPr>
            <p:ph type="title"/>
          </p:nvPr>
        </p:nvSpPr>
        <p:spPr>
          <a:xfrm>
            <a:off x="434915" y="401106"/>
            <a:ext cx="11187112" cy="361959"/>
          </a:xfrm>
        </p:spPr>
        <p:txBody>
          <a:bodyPr/>
          <a:lstStyle/>
          <a:p>
            <a:r>
              <a:rPr lang="en-US" altLang="zh-CN" dirty="0"/>
              <a:t>NG-</a:t>
            </a:r>
            <a:r>
              <a:rPr lang="en-US" altLang="zh-CN" dirty="0" err="1"/>
              <a:t>eCall</a:t>
            </a:r>
            <a:r>
              <a:rPr lang="en-US" altLang="zh-CN" dirty="0"/>
              <a:t> SIP INVITE</a:t>
            </a:r>
            <a:r>
              <a:rPr lang="zh-CN" altLang="en-US" dirty="0"/>
              <a:t>消息内容举例</a:t>
            </a:r>
            <a:endParaRPr lang="en-US" dirty="0"/>
          </a:p>
        </p:txBody>
      </p:sp>
      <p:sp>
        <p:nvSpPr>
          <p:cNvPr id="9" name="Content Placeholder 8">
            <a:extLst>
              <a:ext uri="{FF2B5EF4-FFF2-40B4-BE49-F238E27FC236}">
                <a16:creationId xmlns:a16="http://schemas.microsoft.com/office/drawing/2014/main" id="{680D05BE-A0B1-F94D-3329-D4461842E419}"/>
              </a:ext>
            </a:extLst>
          </p:cNvPr>
          <p:cNvSpPr>
            <a:spLocks noGrp="1"/>
          </p:cNvSpPr>
          <p:nvPr>
            <p:ph sz="quarter" idx="16"/>
          </p:nvPr>
        </p:nvSpPr>
        <p:spPr>
          <a:xfrm>
            <a:off x="434914" y="1477533"/>
            <a:ext cx="5466587" cy="4681727"/>
          </a:xfrm>
        </p:spPr>
        <p:txBody>
          <a:bodyPr/>
          <a:lstStyle/>
          <a:p>
            <a:pPr marL="0" indent="0">
              <a:buNone/>
            </a:pPr>
            <a:r>
              <a:rPr lang="en-US" sz="1050" dirty="0"/>
              <a:t> INVITE </a:t>
            </a:r>
            <a:r>
              <a:rPr lang="en-US" sz="1050" dirty="0" err="1">
                <a:solidFill>
                  <a:srgbClr val="FF0000"/>
                </a:solidFill>
              </a:rPr>
              <a:t>urn:service:sos.ecall.automatic</a:t>
            </a:r>
            <a:r>
              <a:rPr lang="en-US" sz="1050" dirty="0"/>
              <a:t> SIP/2.0</a:t>
            </a:r>
          </a:p>
          <a:p>
            <a:pPr marL="0" indent="0">
              <a:buNone/>
            </a:pPr>
            <a:r>
              <a:rPr lang="en-US" sz="1050" dirty="0"/>
              <a:t>      To: </a:t>
            </a:r>
            <a:r>
              <a:rPr lang="en-US" sz="1050" dirty="0" err="1">
                <a:solidFill>
                  <a:srgbClr val="FF0000"/>
                </a:solidFill>
              </a:rPr>
              <a:t>urn:service:sos.ecall.automatic</a:t>
            </a:r>
            <a:endParaRPr lang="en-US" sz="1050" dirty="0">
              <a:solidFill>
                <a:srgbClr val="FF0000"/>
              </a:solidFill>
            </a:endParaRPr>
          </a:p>
          <a:p>
            <a:pPr marL="0" indent="0">
              <a:buNone/>
            </a:pPr>
            <a:r>
              <a:rPr lang="en-US" sz="1050" dirty="0"/>
              <a:t>      From: &lt;sip:+13145551111@example.com&gt;;tag=9fxced76sl</a:t>
            </a:r>
          </a:p>
          <a:p>
            <a:pPr marL="0" indent="0">
              <a:buNone/>
            </a:pPr>
            <a:r>
              <a:rPr lang="en-US" sz="1050" dirty="0"/>
              <a:t>      Call-ID: 3848276298220188511@atlanta.example.com</a:t>
            </a:r>
          </a:p>
          <a:p>
            <a:pPr marL="0" indent="0">
              <a:buNone/>
            </a:pPr>
            <a:r>
              <a:rPr lang="en-US" sz="1050" dirty="0"/>
              <a:t>      Geolocation: &lt;cid:target123@example.com&gt;</a:t>
            </a:r>
          </a:p>
          <a:p>
            <a:pPr marL="0" indent="0">
              <a:buNone/>
            </a:pPr>
            <a:r>
              <a:rPr lang="en-US" sz="1050" dirty="0"/>
              <a:t>      Geolocation-Routing: no</a:t>
            </a:r>
          </a:p>
          <a:p>
            <a:pPr marL="0" indent="0">
              <a:buNone/>
            </a:pPr>
            <a:r>
              <a:rPr lang="en-US" sz="1050" dirty="0"/>
              <a:t>      Call-Info: &lt;cid:1234567890@atlanta.example.com&gt;;</a:t>
            </a:r>
          </a:p>
          <a:p>
            <a:pPr marL="0" indent="0">
              <a:buNone/>
            </a:pPr>
            <a:r>
              <a:rPr lang="en-US" sz="1050" dirty="0"/>
              <a:t>                 purpose=</a:t>
            </a:r>
            <a:r>
              <a:rPr lang="en-US" sz="1050" dirty="0" err="1"/>
              <a:t>EmergencyCallData.eCall.MSD</a:t>
            </a:r>
            <a:endParaRPr lang="en-US" sz="1050" dirty="0"/>
          </a:p>
          <a:p>
            <a:pPr marL="0" indent="0">
              <a:buNone/>
            </a:pPr>
            <a:r>
              <a:rPr lang="en-US" sz="1050" dirty="0"/>
              <a:t>      Accept: application/</a:t>
            </a:r>
            <a:r>
              <a:rPr lang="en-US" sz="1050" dirty="0" err="1"/>
              <a:t>sdp</a:t>
            </a:r>
            <a:r>
              <a:rPr lang="en-US" sz="1050" dirty="0"/>
              <a:t>, application/</a:t>
            </a:r>
            <a:r>
              <a:rPr lang="en-US" sz="1050" dirty="0" err="1"/>
              <a:t>pidf+xml</a:t>
            </a:r>
            <a:r>
              <a:rPr lang="en-US" sz="1050" dirty="0"/>
              <a:t>,</a:t>
            </a:r>
          </a:p>
          <a:p>
            <a:pPr marL="0" indent="0">
              <a:buNone/>
            </a:pPr>
            <a:r>
              <a:rPr lang="en-US" sz="1050" dirty="0"/>
              <a:t>              application/</a:t>
            </a:r>
            <a:r>
              <a:rPr lang="en-US" sz="1050" dirty="0" err="1"/>
              <a:t>EmergencyCallData.Control+xml</a:t>
            </a:r>
            <a:endParaRPr lang="en-US" sz="1050" dirty="0"/>
          </a:p>
          <a:p>
            <a:pPr marL="0" indent="0">
              <a:buNone/>
            </a:pPr>
            <a:r>
              <a:rPr lang="en-US" sz="1050" dirty="0"/>
              <a:t>      </a:t>
            </a:r>
            <a:r>
              <a:rPr lang="en-US" sz="1050" dirty="0" err="1"/>
              <a:t>CSeq</a:t>
            </a:r>
            <a:r>
              <a:rPr lang="en-US" sz="1050" dirty="0"/>
              <a:t>: 31862 INVITE</a:t>
            </a:r>
          </a:p>
          <a:p>
            <a:pPr marL="0" indent="0">
              <a:buNone/>
            </a:pPr>
            <a:r>
              <a:rPr lang="en-US" sz="1050" dirty="0"/>
              <a:t>      </a:t>
            </a:r>
            <a:r>
              <a:rPr lang="en-US" sz="1050" dirty="0" err="1"/>
              <a:t>Recv</a:t>
            </a:r>
            <a:r>
              <a:rPr lang="en-US" sz="1050" dirty="0"/>
              <a:t>-Info: </a:t>
            </a:r>
            <a:r>
              <a:rPr lang="en-US" sz="1050" dirty="0" err="1"/>
              <a:t>EmergencyCallData.eCall.MSD</a:t>
            </a:r>
            <a:endParaRPr lang="en-US" sz="1050" dirty="0"/>
          </a:p>
          <a:p>
            <a:pPr marL="0" indent="0">
              <a:buNone/>
            </a:pPr>
            <a:r>
              <a:rPr lang="en-US" sz="1050" dirty="0"/>
              <a:t>      Allow: INVITE, ACK, PRACK, INFO, OPTIONS, CANCEL, REFER, BYE,</a:t>
            </a:r>
          </a:p>
          <a:p>
            <a:pPr marL="0" indent="0">
              <a:buNone/>
            </a:pPr>
            <a:r>
              <a:rPr lang="en-US" sz="1050" dirty="0"/>
              <a:t>             SUBSCRIBE, NOTIFY, UPDATE</a:t>
            </a:r>
          </a:p>
          <a:p>
            <a:pPr marL="0" indent="0">
              <a:buNone/>
            </a:pPr>
            <a:r>
              <a:rPr lang="en-US" sz="1050" dirty="0"/>
              <a:t>      Content-Type: multipart/mixed; boundary=boundary1</a:t>
            </a:r>
          </a:p>
          <a:p>
            <a:pPr marL="0" indent="0">
              <a:buNone/>
            </a:pPr>
            <a:r>
              <a:rPr lang="en-US" sz="1050" dirty="0"/>
              <a:t>      Content-Length: ...</a:t>
            </a:r>
          </a:p>
          <a:p>
            <a:pPr marL="0" indent="0">
              <a:buNone/>
            </a:pPr>
            <a:r>
              <a:rPr lang="en-US" sz="1050" dirty="0"/>
              <a:t>      --boundary1</a:t>
            </a:r>
          </a:p>
        </p:txBody>
      </p:sp>
      <p:sp>
        <p:nvSpPr>
          <p:cNvPr id="13" name="Content Placeholder 12">
            <a:extLst>
              <a:ext uri="{FF2B5EF4-FFF2-40B4-BE49-F238E27FC236}">
                <a16:creationId xmlns:a16="http://schemas.microsoft.com/office/drawing/2014/main" id="{826CA770-81E8-1A9E-C667-B413FE8A6F03}"/>
              </a:ext>
            </a:extLst>
          </p:cNvPr>
          <p:cNvSpPr>
            <a:spLocks noGrp="1"/>
          </p:cNvSpPr>
          <p:nvPr>
            <p:ph sz="quarter" idx="17"/>
          </p:nvPr>
        </p:nvSpPr>
        <p:spPr>
          <a:xfrm>
            <a:off x="6155439" y="1957823"/>
            <a:ext cx="5466587" cy="4681727"/>
          </a:xfrm>
        </p:spPr>
        <p:txBody>
          <a:bodyPr/>
          <a:lstStyle/>
          <a:p>
            <a:pPr marL="0" indent="0">
              <a:buNone/>
            </a:pPr>
            <a:r>
              <a:rPr lang="en-US" sz="1050" dirty="0"/>
              <a:t>      Content-Type: application/</a:t>
            </a:r>
            <a:r>
              <a:rPr lang="en-US" sz="1050" dirty="0" err="1"/>
              <a:t>sdp</a:t>
            </a:r>
            <a:endParaRPr lang="en-US" sz="1050" dirty="0"/>
          </a:p>
          <a:p>
            <a:pPr marL="0" indent="0">
              <a:buNone/>
            </a:pPr>
            <a:r>
              <a:rPr lang="en-US" sz="1050" dirty="0"/>
              <a:t>           ...Session Description Protocol (SDP) goes here...</a:t>
            </a:r>
          </a:p>
          <a:p>
            <a:pPr marL="0" indent="0">
              <a:buNone/>
            </a:pPr>
            <a:r>
              <a:rPr lang="en-US" sz="1050" dirty="0"/>
              <a:t>      --boundary1</a:t>
            </a:r>
          </a:p>
          <a:p>
            <a:pPr marL="0" indent="0">
              <a:buNone/>
            </a:pPr>
            <a:endParaRPr lang="en-US" sz="1050" dirty="0"/>
          </a:p>
          <a:p>
            <a:pPr marL="0" indent="0">
              <a:buNone/>
            </a:pPr>
            <a:r>
              <a:rPr lang="en-US" sz="1050" dirty="0"/>
              <a:t>      Content-Type: application/</a:t>
            </a:r>
            <a:r>
              <a:rPr lang="en-US" sz="1050" dirty="0" err="1"/>
              <a:t>pidf+xml</a:t>
            </a:r>
            <a:endParaRPr lang="en-US" sz="1050" dirty="0"/>
          </a:p>
          <a:p>
            <a:pPr marL="0" indent="0">
              <a:buNone/>
            </a:pPr>
            <a:r>
              <a:rPr lang="en-US" sz="1050" dirty="0"/>
              <a:t>      Content-ID: &lt;target123@example.com&gt;</a:t>
            </a:r>
          </a:p>
          <a:p>
            <a:pPr marL="0" indent="0">
              <a:buNone/>
            </a:pPr>
            <a:r>
              <a:rPr lang="en-US" sz="1050" dirty="0"/>
              <a:t>      Content-Disposition: </a:t>
            </a:r>
            <a:r>
              <a:rPr lang="en-US" sz="1050" dirty="0" err="1"/>
              <a:t>by-reference;handling</a:t>
            </a:r>
            <a:r>
              <a:rPr lang="en-US" sz="1050" dirty="0"/>
              <a:t>=optional</a:t>
            </a:r>
          </a:p>
          <a:p>
            <a:pPr marL="0" indent="0">
              <a:buNone/>
            </a:pPr>
            <a:r>
              <a:rPr lang="en-US" sz="1050" dirty="0"/>
              <a:t>            ...PIDF-LO goes here...</a:t>
            </a:r>
          </a:p>
          <a:p>
            <a:pPr marL="0" indent="0">
              <a:buNone/>
            </a:pPr>
            <a:r>
              <a:rPr lang="en-US" sz="1050" dirty="0"/>
              <a:t>      --boundary1</a:t>
            </a:r>
          </a:p>
          <a:p>
            <a:pPr marL="0" indent="0">
              <a:buNone/>
            </a:pPr>
            <a:endParaRPr lang="en-US" sz="1050" dirty="0"/>
          </a:p>
          <a:p>
            <a:pPr marL="0" indent="0">
              <a:buNone/>
            </a:pPr>
            <a:r>
              <a:rPr lang="en-US" sz="1050" dirty="0"/>
              <a:t>      Content-Type: application/</a:t>
            </a:r>
            <a:r>
              <a:rPr lang="en-US" sz="1050" dirty="0" err="1"/>
              <a:t>EmergencyCallData.eCall.MSD</a:t>
            </a:r>
            <a:endParaRPr lang="en-US" sz="1050" dirty="0"/>
          </a:p>
          <a:p>
            <a:pPr marL="0" indent="0">
              <a:buNone/>
            </a:pPr>
            <a:r>
              <a:rPr lang="en-US" sz="1050" dirty="0"/>
              <a:t>      Content-ID: &lt;1234567890@atlanta.example.com&gt;</a:t>
            </a:r>
          </a:p>
          <a:p>
            <a:pPr marL="0" indent="0">
              <a:buNone/>
            </a:pPr>
            <a:r>
              <a:rPr lang="en-US" sz="1050" dirty="0"/>
              <a:t>      Content-Disposition: </a:t>
            </a:r>
            <a:r>
              <a:rPr lang="en-US" sz="1050" dirty="0" err="1"/>
              <a:t>by-reference;handling</a:t>
            </a:r>
            <a:r>
              <a:rPr lang="en-US" sz="1050" dirty="0"/>
              <a:t>=optional</a:t>
            </a:r>
          </a:p>
          <a:p>
            <a:pPr marL="0" indent="0">
              <a:buNone/>
            </a:pPr>
            <a:r>
              <a:rPr lang="en-US" sz="1050" dirty="0"/>
              <a:t>           </a:t>
            </a:r>
            <a:r>
              <a:rPr lang="en-US" sz="1050" dirty="0">
                <a:solidFill>
                  <a:srgbClr val="FF0000"/>
                </a:solidFill>
              </a:rPr>
              <a:t>...MSD in ASN.1 PER encoding goes here...</a:t>
            </a:r>
          </a:p>
          <a:p>
            <a:pPr marL="0" indent="0">
              <a:buNone/>
            </a:pPr>
            <a:r>
              <a:rPr lang="en-US" sz="1050" dirty="0"/>
              <a:t>       --boundary1--</a:t>
            </a:r>
          </a:p>
        </p:txBody>
      </p:sp>
      <p:sp>
        <p:nvSpPr>
          <p:cNvPr id="8" name="Subtitle 7">
            <a:extLst>
              <a:ext uri="{FF2B5EF4-FFF2-40B4-BE49-F238E27FC236}">
                <a16:creationId xmlns:a16="http://schemas.microsoft.com/office/drawing/2014/main" id="{9F08C444-6717-16ED-5CE9-163CDC9294BD}"/>
              </a:ext>
            </a:extLst>
          </p:cNvPr>
          <p:cNvSpPr>
            <a:spLocks noGrp="1"/>
          </p:cNvSpPr>
          <p:nvPr>
            <p:ph type="subTitle" idx="1"/>
          </p:nvPr>
        </p:nvSpPr>
        <p:spPr>
          <a:xfrm>
            <a:off x="433804" y="846597"/>
            <a:ext cx="11188223" cy="236347"/>
          </a:xfrm>
        </p:spPr>
        <p:txBody>
          <a:bodyPr/>
          <a:lstStyle/>
          <a:p>
            <a:r>
              <a:rPr lang="zh-CN" altLang="en-US" dirty="0"/>
              <a:t>来源：</a:t>
            </a:r>
            <a:r>
              <a:rPr lang="en-US" dirty="0"/>
              <a:t>RFC8147 Figure 8</a:t>
            </a:r>
          </a:p>
        </p:txBody>
      </p:sp>
      <p:sp>
        <p:nvSpPr>
          <p:cNvPr id="3" name="TextBox 2">
            <a:extLst>
              <a:ext uri="{FF2B5EF4-FFF2-40B4-BE49-F238E27FC236}">
                <a16:creationId xmlns:a16="http://schemas.microsoft.com/office/drawing/2014/main" id="{E0C0BDA9-B4D6-0A55-B14B-3CA0D550E16E}"/>
              </a:ext>
            </a:extLst>
          </p:cNvPr>
          <p:cNvSpPr txBox="1"/>
          <p:nvPr/>
        </p:nvSpPr>
        <p:spPr>
          <a:xfrm>
            <a:off x="3693227" y="1477533"/>
            <a:ext cx="4924425" cy="297004"/>
          </a:xfrm>
          <a:prstGeom prst="rect">
            <a:avLst/>
          </a:prstGeom>
        </p:spPr>
        <p:txBody>
          <a:bodyPr wrap="none" lIns="0" tIns="0" rIns="0" bIns="0" rtlCol="0">
            <a:spAutoFit/>
          </a:bodyPr>
          <a:lstStyle/>
          <a:p>
            <a:pPr algn="l">
              <a:lnSpc>
                <a:spcPct val="96000"/>
              </a:lnSpc>
            </a:pPr>
            <a:r>
              <a:rPr lang="en-US" altLang="zh-CN" sz="1000" dirty="0">
                <a:solidFill>
                  <a:schemeClr val="accent6"/>
                </a:solidFill>
                <a:latin typeface="courier"/>
              </a:rPr>
              <a:t>For a normal call, the address can be: </a:t>
            </a:r>
          </a:p>
          <a:p>
            <a:pPr algn="l">
              <a:lnSpc>
                <a:spcPct val="96000"/>
              </a:lnSpc>
            </a:pPr>
            <a:r>
              <a:rPr lang="en-US" sz="1000" dirty="0">
                <a:solidFill>
                  <a:schemeClr val="accent6"/>
                </a:solidFill>
                <a:latin typeface="courier"/>
              </a:rPr>
              <a:t>&lt;</a:t>
            </a:r>
            <a:r>
              <a:rPr lang="en-US" sz="1000" dirty="0" err="1">
                <a:solidFill>
                  <a:schemeClr val="accent6"/>
                </a:solidFill>
                <a:latin typeface="courier"/>
              </a:rPr>
              <a:t>tel</a:t>
            </a:r>
            <a:r>
              <a:rPr lang="en-US" sz="1000" dirty="0">
                <a:solidFill>
                  <a:schemeClr val="accent6"/>
                </a:solidFill>
                <a:latin typeface="courier"/>
              </a:rPr>
              <a:t>:******6789;phone-context=ims.mnc000.mcc460.3gppnetwork.org&gt;</a:t>
            </a:r>
          </a:p>
        </p:txBody>
      </p:sp>
    </p:spTree>
    <p:extLst>
      <p:ext uri="{BB962C8B-B14F-4D97-AF65-F5344CB8AC3E}">
        <p14:creationId xmlns:p14="http://schemas.microsoft.com/office/powerpoint/2010/main" val="425210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540A55-4035-E3D2-6B86-9223742A4A3C}"/>
              </a:ext>
            </a:extLst>
          </p:cNvPr>
          <p:cNvSpPr>
            <a:spLocks noGrp="1"/>
          </p:cNvSpPr>
          <p:nvPr>
            <p:ph type="title"/>
          </p:nvPr>
        </p:nvSpPr>
        <p:spPr>
          <a:xfrm>
            <a:off x="502444" y="813816"/>
            <a:ext cx="11187112" cy="723916"/>
          </a:xfrm>
        </p:spPr>
        <p:txBody>
          <a:bodyPr/>
          <a:lstStyle/>
          <a:p>
            <a:r>
              <a:rPr lang="zh-CN" altLang="en-US" dirty="0"/>
              <a:t>高通对于“运营商暂不提供或不能完全提供公共紧急呼叫业务情况下的方案建议”</a:t>
            </a:r>
            <a:endParaRPr lang="en-US" dirty="0"/>
          </a:p>
        </p:txBody>
      </p:sp>
      <p:sp>
        <p:nvSpPr>
          <p:cNvPr id="8" name="Content Placeholder 7">
            <a:extLst>
              <a:ext uri="{FF2B5EF4-FFF2-40B4-BE49-F238E27FC236}">
                <a16:creationId xmlns:a16="http://schemas.microsoft.com/office/drawing/2014/main" id="{7F6290F4-49BF-5799-373F-37DA01524523}"/>
              </a:ext>
            </a:extLst>
          </p:cNvPr>
          <p:cNvSpPr>
            <a:spLocks noGrp="1"/>
          </p:cNvSpPr>
          <p:nvPr>
            <p:ph sz="quarter" idx="14"/>
          </p:nvPr>
        </p:nvSpPr>
        <p:spPr>
          <a:xfrm>
            <a:off x="502444" y="2176273"/>
            <a:ext cx="11187112" cy="4681727"/>
          </a:xfrm>
        </p:spPr>
        <p:txBody>
          <a:bodyPr/>
          <a:lstStyle/>
          <a:p>
            <a:pPr marL="0" indent="0">
              <a:lnSpc>
                <a:spcPct val="100000"/>
              </a:lnSpc>
              <a:spcAft>
                <a:spcPts val="600"/>
              </a:spcAft>
              <a:buNone/>
            </a:pPr>
            <a:r>
              <a:rPr lang="zh-CN" altLang="en-US" sz="2400" dirty="0"/>
              <a:t>总体思路：建议终端侧尽可能重用</a:t>
            </a:r>
            <a:r>
              <a:rPr lang="en-US" sz="2400" dirty="0"/>
              <a:t>NG-</a:t>
            </a:r>
            <a:r>
              <a:rPr lang="en-US" sz="2400" dirty="0" err="1"/>
              <a:t>eCall</a:t>
            </a:r>
            <a:r>
              <a:rPr lang="zh-CN" altLang="en-US" sz="2400" dirty="0"/>
              <a:t>的设计，以支持未来向</a:t>
            </a:r>
            <a:r>
              <a:rPr lang="en-US" altLang="zh-CN" sz="2400" dirty="0"/>
              <a:t>NG-</a:t>
            </a:r>
            <a:r>
              <a:rPr lang="en-US" altLang="zh-CN" sz="2400" dirty="0" err="1"/>
              <a:t>eCall</a:t>
            </a:r>
            <a:r>
              <a:rPr lang="zh-CN" altLang="en-US" sz="2400" dirty="0"/>
              <a:t>演进</a:t>
            </a:r>
            <a:endParaRPr lang="en-US" sz="2400" dirty="0"/>
          </a:p>
          <a:p>
            <a:pPr>
              <a:lnSpc>
                <a:spcPct val="100000"/>
              </a:lnSpc>
              <a:spcAft>
                <a:spcPts val="600"/>
              </a:spcAft>
            </a:pPr>
            <a:r>
              <a:rPr lang="zh-CN" altLang="en-US" sz="1800" dirty="0"/>
              <a:t>终端侧：采用标准的</a:t>
            </a:r>
            <a:r>
              <a:rPr lang="en-US" altLang="zh-CN" sz="1800" dirty="0"/>
              <a:t>NG-</a:t>
            </a:r>
            <a:r>
              <a:rPr lang="en-US" altLang="zh-CN" sz="1800" dirty="0" err="1"/>
              <a:t>eCall</a:t>
            </a:r>
            <a:r>
              <a:rPr lang="zh-CN" altLang="en-US" sz="1800" dirty="0"/>
              <a:t>呼叫信令及</a:t>
            </a:r>
            <a:r>
              <a:rPr lang="en-US" altLang="zh-CN" sz="1800" dirty="0"/>
              <a:t>IMS</a:t>
            </a:r>
            <a:r>
              <a:rPr lang="zh-CN" altLang="en-US" sz="1800" dirty="0"/>
              <a:t>呼叫流程，区别仅在于如果运营商网络不支持</a:t>
            </a:r>
            <a:r>
              <a:rPr lang="en-US" altLang="zh-CN" sz="1800" dirty="0"/>
              <a:t>IMS</a:t>
            </a:r>
            <a:r>
              <a:rPr lang="zh-CN" altLang="en-US" sz="1800" dirty="0"/>
              <a:t>紧急呼叫，则终端不采用紧急呼叫形式，</a:t>
            </a:r>
            <a:r>
              <a:rPr lang="en-US" altLang="zh-CN" sz="1800" dirty="0"/>
              <a:t>SIP</a:t>
            </a:r>
            <a:r>
              <a:rPr lang="zh-CN" altLang="en-US" sz="1800" dirty="0"/>
              <a:t>信令中并不填入</a:t>
            </a:r>
            <a:r>
              <a:rPr lang="en-US" altLang="zh-CN" sz="1800" dirty="0"/>
              <a:t>NG-</a:t>
            </a:r>
            <a:r>
              <a:rPr lang="en-US" altLang="zh-CN" sz="1800" dirty="0" err="1"/>
              <a:t>eCall</a:t>
            </a:r>
            <a:r>
              <a:rPr lang="zh-CN" altLang="en-US" sz="1800" dirty="0"/>
              <a:t>的</a:t>
            </a:r>
            <a:r>
              <a:rPr lang="en-US" altLang="zh-CN" sz="1800" dirty="0"/>
              <a:t>URN</a:t>
            </a:r>
            <a:r>
              <a:rPr lang="zh-CN" altLang="en-US" sz="1800" dirty="0"/>
              <a:t>，而是将</a:t>
            </a:r>
            <a:r>
              <a:rPr lang="en-US" altLang="zh-CN" sz="1800" dirty="0"/>
              <a:t>TPSP</a:t>
            </a:r>
            <a:r>
              <a:rPr lang="zh-CN" altLang="en-US" sz="1800" dirty="0"/>
              <a:t>作为呼叫对端节点；</a:t>
            </a:r>
            <a:endParaRPr lang="en-US" sz="1800" dirty="0"/>
          </a:p>
          <a:p>
            <a:pPr>
              <a:lnSpc>
                <a:spcPct val="100000"/>
              </a:lnSpc>
              <a:spcAft>
                <a:spcPts val="600"/>
              </a:spcAft>
            </a:pPr>
            <a:r>
              <a:rPr lang="zh-CN" altLang="en-US" sz="1800" dirty="0"/>
              <a:t>运营商网络：运营商网络在支持</a:t>
            </a:r>
            <a:r>
              <a:rPr lang="en-US" altLang="zh-CN" sz="1800" dirty="0"/>
              <a:t>NG-</a:t>
            </a:r>
            <a:r>
              <a:rPr lang="en-US" altLang="zh-CN" sz="1800" dirty="0" err="1"/>
              <a:t>eCall</a:t>
            </a:r>
            <a:r>
              <a:rPr lang="zh-CN" altLang="en-US" sz="1800" dirty="0"/>
              <a:t>之前，将此呼叫作为普通的</a:t>
            </a:r>
            <a:r>
              <a:rPr lang="en-US" altLang="zh-CN" sz="1800" dirty="0"/>
              <a:t>IMS</a:t>
            </a:r>
            <a:r>
              <a:rPr lang="zh-CN" altLang="en-US" sz="1800" dirty="0"/>
              <a:t>呼叫处理，将</a:t>
            </a:r>
            <a:r>
              <a:rPr lang="en-US" altLang="zh-CN" sz="1800" dirty="0"/>
              <a:t>NG-</a:t>
            </a:r>
            <a:r>
              <a:rPr lang="en-US" altLang="zh-CN" sz="1800" dirty="0" err="1"/>
              <a:t>eCall</a:t>
            </a:r>
            <a:r>
              <a:rPr lang="zh-CN" altLang="en-US" sz="1800" dirty="0"/>
              <a:t>相关信令（包括</a:t>
            </a:r>
            <a:r>
              <a:rPr lang="en-US" altLang="zh-CN" sz="1800" dirty="0"/>
              <a:t>SIP INVITE</a:t>
            </a:r>
            <a:r>
              <a:rPr lang="zh-CN" altLang="en-US" sz="1800" dirty="0"/>
              <a:t>中的</a:t>
            </a:r>
            <a:r>
              <a:rPr lang="en-US" altLang="zh-CN" sz="1800" dirty="0"/>
              <a:t>MSD</a:t>
            </a:r>
            <a:r>
              <a:rPr lang="zh-CN" altLang="en-US" sz="1800" dirty="0"/>
              <a:t>以及相关的</a:t>
            </a:r>
            <a:r>
              <a:rPr lang="en-US" altLang="zh-CN" sz="1800" dirty="0"/>
              <a:t>header</a:t>
            </a:r>
            <a:r>
              <a:rPr lang="zh-CN" altLang="en-US" sz="1800" dirty="0"/>
              <a:t>）透传至</a:t>
            </a:r>
            <a:r>
              <a:rPr lang="en-US" altLang="zh-CN" sz="1800" dirty="0"/>
              <a:t>PSAP</a:t>
            </a:r>
            <a:r>
              <a:rPr lang="zh-CN" altLang="en-US" sz="1800" dirty="0"/>
              <a:t>。运营商网络应该已经支持，无需做任何改动；</a:t>
            </a:r>
            <a:endParaRPr lang="en-US" altLang="zh-CN" sz="1800" dirty="0"/>
          </a:p>
          <a:p>
            <a:pPr>
              <a:lnSpc>
                <a:spcPct val="100000"/>
              </a:lnSpc>
              <a:spcAft>
                <a:spcPts val="600"/>
              </a:spcAft>
            </a:pPr>
            <a:r>
              <a:rPr lang="zh-CN" altLang="en-US" sz="1800" dirty="0"/>
              <a:t>平台侧：由</a:t>
            </a:r>
            <a:r>
              <a:rPr lang="en-US" altLang="zh-CN" sz="1800" dirty="0"/>
              <a:t>TPSP</a:t>
            </a:r>
            <a:r>
              <a:rPr lang="zh-CN" altLang="en-US" sz="1800" dirty="0"/>
              <a:t>处理</a:t>
            </a:r>
            <a:r>
              <a:rPr lang="en-US" altLang="zh-CN" sz="1800" dirty="0"/>
              <a:t>NG-</a:t>
            </a:r>
            <a:r>
              <a:rPr lang="en-US" altLang="zh-CN" sz="1800" dirty="0" err="1"/>
              <a:t>eCall</a:t>
            </a:r>
            <a:r>
              <a:rPr lang="zh-CN" altLang="en-US" sz="1800" dirty="0"/>
              <a:t>相关信令，建立呼叫和处理后续业务。</a:t>
            </a:r>
            <a:endParaRPr lang="en-US" sz="1600" dirty="0"/>
          </a:p>
        </p:txBody>
      </p:sp>
    </p:spTree>
    <p:extLst>
      <p:ext uri="{BB962C8B-B14F-4D97-AF65-F5344CB8AC3E}">
        <p14:creationId xmlns:p14="http://schemas.microsoft.com/office/powerpoint/2010/main" val="329384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7C1C-F7ED-9090-460A-F274AB516499}"/>
              </a:ext>
            </a:extLst>
          </p:cNvPr>
          <p:cNvSpPr>
            <a:spLocks noGrp="1"/>
          </p:cNvSpPr>
          <p:nvPr>
            <p:ph type="title"/>
          </p:nvPr>
        </p:nvSpPr>
        <p:spPr>
          <a:xfrm>
            <a:off x="502444" y="817224"/>
            <a:ext cx="11187112" cy="723916"/>
          </a:xfrm>
        </p:spPr>
        <p:txBody>
          <a:bodyPr/>
          <a:lstStyle/>
          <a:p>
            <a:r>
              <a:rPr lang="zh-CN" altLang="en-US" dirty="0"/>
              <a:t>高通对于“运营商暂不提供或不能完全提供公共紧急呼叫业务情况下的方案建议”：后续演进考虑</a:t>
            </a:r>
            <a:endParaRPr lang="en-US" dirty="0"/>
          </a:p>
        </p:txBody>
      </p:sp>
      <p:sp>
        <p:nvSpPr>
          <p:cNvPr id="3" name="Content Placeholder 2">
            <a:extLst>
              <a:ext uri="{FF2B5EF4-FFF2-40B4-BE49-F238E27FC236}">
                <a16:creationId xmlns:a16="http://schemas.microsoft.com/office/drawing/2014/main" id="{94AB9202-12BC-4472-CC19-B553F1A9BB95}"/>
              </a:ext>
            </a:extLst>
          </p:cNvPr>
          <p:cNvSpPr>
            <a:spLocks noGrp="1"/>
          </p:cNvSpPr>
          <p:nvPr>
            <p:ph sz="quarter" idx="14"/>
          </p:nvPr>
        </p:nvSpPr>
        <p:spPr>
          <a:xfrm>
            <a:off x="502444" y="2176273"/>
            <a:ext cx="11187112" cy="4681727"/>
          </a:xfrm>
        </p:spPr>
        <p:txBody>
          <a:bodyPr/>
          <a:lstStyle/>
          <a:p>
            <a:r>
              <a:rPr lang="zh-CN" altLang="en-US" dirty="0"/>
              <a:t>如果运营商网络后续支持</a:t>
            </a:r>
            <a:r>
              <a:rPr lang="en-US" altLang="zh-CN" dirty="0"/>
              <a:t>NG-</a:t>
            </a:r>
            <a:r>
              <a:rPr lang="en-US" altLang="zh-CN" dirty="0" err="1"/>
              <a:t>eCall</a:t>
            </a:r>
            <a:r>
              <a:rPr lang="zh-CN" altLang="en-US" dirty="0"/>
              <a:t>，该方案可以无缝平滑过渡到标准</a:t>
            </a:r>
            <a:r>
              <a:rPr lang="en-US" altLang="zh-CN" dirty="0"/>
              <a:t>NG-</a:t>
            </a:r>
            <a:r>
              <a:rPr lang="en-US" altLang="zh-CN" dirty="0" err="1"/>
              <a:t>eCall</a:t>
            </a:r>
            <a:r>
              <a:rPr lang="zh-CN" altLang="en-US" dirty="0"/>
              <a:t>方案。</a:t>
            </a:r>
            <a:endParaRPr lang="en-US" dirty="0"/>
          </a:p>
          <a:p>
            <a:pPr lvl="1"/>
            <a:r>
              <a:rPr lang="zh-CN" altLang="en-US" dirty="0"/>
              <a:t>根据运营商网络的</a:t>
            </a:r>
            <a:r>
              <a:rPr lang="en-US" altLang="zh-CN" dirty="0"/>
              <a:t>SIB1</a:t>
            </a:r>
            <a:r>
              <a:rPr lang="zh-CN" altLang="en-US" dirty="0"/>
              <a:t>指示，终端有能力实时得知运营商网络当前是否支持</a:t>
            </a:r>
            <a:r>
              <a:rPr lang="en-US" altLang="zh-CN" dirty="0"/>
              <a:t>NG-</a:t>
            </a:r>
            <a:r>
              <a:rPr lang="en-US" altLang="zh-CN" dirty="0" err="1"/>
              <a:t>eCall</a:t>
            </a:r>
            <a:r>
              <a:rPr lang="zh-CN" altLang="en-US" dirty="0"/>
              <a:t>。</a:t>
            </a:r>
            <a:endParaRPr lang="en-US" altLang="zh-CN" dirty="0"/>
          </a:p>
          <a:p>
            <a:pPr lvl="1"/>
            <a:r>
              <a:rPr lang="zh-CN" altLang="en-US" dirty="0"/>
              <a:t>如果运营商网络后续支持</a:t>
            </a:r>
            <a:r>
              <a:rPr lang="en-US" altLang="zh-CN" dirty="0"/>
              <a:t>NG-</a:t>
            </a:r>
            <a:r>
              <a:rPr lang="en-US" altLang="zh-CN" dirty="0" err="1"/>
              <a:t>eCall</a:t>
            </a:r>
            <a:r>
              <a:rPr lang="zh-CN" altLang="en-US" dirty="0"/>
              <a:t>，终端会依据网络指示采用标准</a:t>
            </a:r>
            <a:r>
              <a:rPr lang="en-US" altLang="zh-CN" dirty="0"/>
              <a:t>NG-</a:t>
            </a:r>
            <a:r>
              <a:rPr lang="en-US" altLang="zh-CN" dirty="0" err="1"/>
              <a:t>eCall</a:t>
            </a:r>
            <a:r>
              <a:rPr lang="zh-CN" altLang="en-US" dirty="0"/>
              <a:t>呼叫流程（承载使用紧急呼叫流程，</a:t>
            </a:r>
            <a:r>
              <a:rPr lang="en-US" altLang="zh-CN" dirty="0"/>
              <a:t>SIP</a:t>
            </a:r>
            <a:r>
              <a:rPr lang="zh-CN" altLang="en-US" dirty="0"/>
              <a:t>信令中填入</a:t>
            </a:r>
            <a:r>
              <a:rPr lang="en-US" altLang="zh-CN" dirty="0"/>
              <a:t>NG-</a:t>
            </a:r>
            <a:r>
              <a:rPr lang="en-US" altLang="zh-CN" dirty="0" err="1"/>
              <a:t>eCall</a:t>
            </a:r>
            <a:r>
              <a:rPr lang="zh-CN" altLang="en-US" dirty="0"/>
              <a:t>的</a:t>
            </a:r>
            <a:r>
              <a:rPr lang="en-US" altLang="zh-CN" dirty="0"/>
              <a:t>URN</a:t>
            </a:r>
            <a:r>
              <a:rPr lang="zh-CN" altLang="en-US" dirty="0"/>
              <a:t>），将相关信令和数据传输给网络指定的</a:t>
            </a:r>
            <a:r>
              <a:rPr lang="en-US" altLang="zh-CN" dirty="0"/>
              <a:t>PSAP</a:t>
            </a:r>
            <a:r>
              <a:rPr lang="zh-CN" altLang="en-US" dirty="0"/>
              <a:t>平台，建立呼叫，开展相关业务。</a:t>
            </a:r>
            <a:endParaRPr lang="en-US" dirty="0"/>
          </a:p>
          <a:p>
            <a:r>
              <a:rPr lang="zh-CN" altLang="en-US" dirty="0"/>
              <a:t>不同的运营商可根据其支持情况分别过渡，而不需要所有运营商同时进行网络升级。</a:t>
            </a:r>
            <a:endParaRPr lang="en-US" dirty="0"/>
          </a:p>
          <a:p>
            <a:r>
              <a:rPr lang="zh-CN" altLang="en-US" dirty="0"/>
              <a:t>此外，在运营商支持</a:t>
            </a:r>
            <a:r>
              <a:rPr lang="en-US" altLang="zh-CN" dirty="0"/>
              <a:t>NG-</a:t>
            </a:r>
            <a:r>
              <a:rPr lang="en-US" altLang="zh-CN" dirty="0" err="1"/>
              <a:t>eCall</a:t>
            </a:r>
            <a:r>
              <a:rPr lang="zh-CN" altLang="en-US" dirty="0"/>
              <a:t>之前可以考虑使用专用的</a:t>
            </a:r>
            <a:r>
              <a:rPr lang="en-US" altLang="zh-CN" dirty="0"/>
              <a:t>APN</a:t>
            </a:r>
            <a:r>
              <a:rPr lang="zh-CN" altLang="en-US" dirty="0"/>
              <a:t>来保证相关通信信令和数据传输的优先级和业务</a:t>
            </a:r>
            <a:r>
              <a:rPr lang="en-US" altLang="zh-CN" dirty="0"/>
              <a:t>QoS</a:t>
            </a:r>
            <a:r>
              <a:rPr lang="zh-CN" altLang="en-US" dirty="0"/>
              <a:t>。</a:t>
            </a:r>
            <a:endParaRPr lang="en-US" dirty="0"/>
          </a:p>
        </p:txBody>
      </p:sp>
    </p:spTree>
    <p:extLst>
      <p:ext uri="{BB962C8B-B14F-4D97-AF65-F5344CB8AC3E}">
        <p14:creationId xmlns:p14="http://schemas.microsoft.com/office/powerpoint/2010/main" val="313462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6DE3-841F-4756-AFDE-B1B13EFD2CBC}"/>
              </a:ext>
            </a:extLst>
          </p:cNvPr>
          <p:cNvSpPr>
            <a:spLocks noGrp="1"/>
          </p:cNvSpPr>
          <p:nvPr>
            <p:ph type="title"/>
          </p:nvPr>
        </p:nvSpPr>
        <p:spPr>
          <a:xfrm>
            <a:off x="495300" y="642645"/>
            <a:ext cx="11187112" cy="361959"/>
          </a:xfrm>
        </p:spPr>
        <p:txBody>
          <a:bodyPr/>
          <a:lstStyle/>
          <a:p>
            <a:r>
              <a:rPr lang="zh-CN" altLang="en-US" dirty="0"/>
              <a:t>运营商网络支持</a:t>
            </a:r>
            <a:r>
              <a:rPr lang="en-US" altLang="zh-CN" dirty="0"/>
              <a:t>NG-</a:t>
            </a:r>
            <a:r>
              <a:rPr lang="en-US" altLang="zh-CN" dirty="0" err="1"/>
              <a:t>eCall</a:t>
            </a:r>
            <a:r>
              <a:rPr lang="zh-CN" altLang="en-US" dirty="0"/>
              <a:t>前后的流程对比</a:t>
            </a:r>
            <a:endParaRPr lang="en-US" dirty="0"/>
          </a:p>
        </p:txBody>
      </p:sp>
      <p:sp>
        <p:nvSpPr>
          <p:cNvPr id="7" name="Content Placeholder 6">
            <a:extLst>
              <a:ext uri="{FF2B5EF4-FFF2-40B4-BE49-F238E27FC236}">
                <a16:creationId xmlns:a16="http://schemas.microsoft.com/office/drawing/2014/main" id="{10804051-4574-4E59-AD03-CF1E7C9469A4}"/>
              </a:ext>
            </a:extLst>
          </p:cNvPr>
          <p:cNvSpPr>
            <a:spLocks noGrp="1"/>
          </p:cNvSpPr>
          <p:nvPr>
            <p:ph sz="quarter" idx="16"/>
          </p:nvPr>
        </p:nvSpPr>
        <p:spPr/>
        <p:txBody>
          <a:bodyPr/>
          <a:lstStyle/>
          <a:p>
            <a:r>
              <a:rPr lang="zh-CN" altLang="en-US" dirty="0"/>
              <a:t>运营商网络支持</a:t>
            </a:r>
            <a:r>
              <a:rPr lang="en-US" altLang="zh-CN" dirty="0"/>
              <a:t>NG-</a:t>
            </a:r>
            <a:r>
              <a:rPr lang="en-US" altLang="zh-CN" dirty="0" err="1"/>
              <a:t>eCall</a:t>
            </a:r>
            <a:r>
              <a:rPr lang="zh-CN" altLang="en-US" dirty="0"/>
              <a:t>前：</a:t>
            </a:r>
            <a:endParaRPr lang="en-US" dirty="0"/>
          </a:p>
        </p:txBody>
      </p:sp>
      <p:sp>
        <p:nvSpPr>
          <p:cNvPr id="8" name="Content Placeholder 7">
            <a:extLst>
              <a:ext uri="{FF2B5EF4-FFF2-40B4-BE49-F238E27FC236}">
                <a16:creationId xmlns:a16="http://schemas.microsoft.com/office/drawing/2014/main" id="{357950C9-75DA-43DA-970D-6F4470C45FF1}"/>
              </a:ext>
            </a:extLst>
          </p:cNvPr>
          <p:cNvSpPr>
            <a:spLocks noGrp="1"/>
          </p:cNvSpPr>
          <p:nvPr>
            <p:ph sz="quarter" idx="17"/>
          </p:nvPr>
        </p:nvSpPr>
        <p:spPr/>
        <p:txBody>
          <a:bodyPr/>
          <a:lstStyle/>
          <a:p>
            <a:r>
              <a:rPr lang="zh-CN" altLang="en-US" dirty="0"/>
              <a:t>运营商网络支持</a:t>
            </a:r>
            <a:r>
              <a:rPr lang="en-US" altLang="zh-CN" dirty="0"/>
              <a:t>NG-</a:t>
            </a:r>
            <a:r>
              <a:rPr lang="en-US" altLang="zh-CN" dirty="0" err="1"/>
              <a:t>eCall</a:t>
            </a:r>
            <a:r>
              <a:rPr lang="zh-CN" altLang="en-US" dirty="0"/>
              <a:t>后：</a:t>
            </a:r>
            <a:endParaRPr lang="en-US" dirty="0"/>
          </a:p>
        </p:txBody>
      </p:sp>
      <p:sp>
        <p:nvSpPr>
          <p:cNvPr id="6" name="Subtitle 5">
            <a:extLst>
              <a:ext uri="{FF2B5EF4-FFF2-40B4-BE49-F238E27FC236}">
                <a16:creationId xmlns:a16="http://schemas.microsoft.com/office/drawing/2014/main" id="{50C98294-EBF8-4226-9510-37FAA4C818B9}"/>
              </a:ext>
            </a:extLst>
          </p:cNvPr>
          <p:cNvSpPr>
            <a:spLocks noGrp="1"/>
          </p:cNvSpPr>
          <p:nvPr>
            <p:ph type="subTitle" idx="1"/>
          </p:nvPr>
        </p:nvSpPr>
        <p:spPr/>
        <p:txBody>
          <a:bodyPr/>
          <a:lstStyle/>
          <a:p>
            <a:endParaRPr lang="en-US"/>
          </a:p>
        </p:txBody>
      </p:sp>
      <p:pic>
        <p:nvPicPr>
          <p:cNvPr id="1028" name="Picture 4">
            <a:extLst>
              <a:ext uri="{FF2B5EF4-FFF2-40B4-BE49-F238E27FC236}">
                <a16:creationId xmlns:a16="http://schemas.microsoft.com/office/drawing/2014/main" id="{703A1334-1566-42AD-B4BC-A920D60C1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90" y="2361501"/>
            <a:ext cx="4941876"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D552BA-CFF9-4C28-A9D2-F66A4734D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16" y="2075751"/>
            <a:ext cx="524827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9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Public_Template-Feb 2023_v07.pptx" id="{34E5AA02-C6E2-4309-B071-B3E713DF3E42}" vid="{077480CE-A1EC-4691-BF70-43411A8A83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 xsi:nil="tru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2023-08-29T07:00:00+00:00</Meeting_x0020_Date>
    <Organization_x0020_Name xmlns="061b9647-4e8e-4322-8827-bc9d1fc10aaf">NTCAS</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d869a0516cdc20e300b3b6adbd424127">
  <xsd:schema xmlns:xsd="http://www.w3.org/2001/XMLSchema" xmlns:xs="http://www.w3.org/2001/XMLSchema" xmlns:p="http://schemas.microsoft.com/office/2006/metadata/properties" xmlns:ns2="061b9647-4e8e-4322-8827-bc9d1fc10aaf" targetNamespace="http://schemas.microsoft.com/office/2006/metadata/properties" ma:root="true" ma:fieldsID="b0a84a829b6e5d909f5d542fcd360660"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D94FB-7822-4BC4-AFC7-CAEB5BC7073D}">
  <ds:schemaRefs>
    <ds:schemaRef ds:uri="http://schemas.microsoft.com/sharepoint/v3/contenttype/forms"/>
  </ds:schemaRefs>
</ds:datastoreItem>
</file>

<file path=customXml/itemProps2.xml><?xml version="1.0" encoding="utf-8"?>
<ds:datastoreItem xmlns:ds="http://schemas.openxmlformats.org/officeDocument/2006/customXml" ds:itemID="{F57334A4-2F3F-4DAC-B7C3-D856F7623444}">
  <ds:schemaRefs>
    <ds:schemaRef ds:uri="http://schemas.microsoft.com/office/2006/metadata/properties"/>
    <ds:schemaRef ds:uri="http://schemas.microsoft.com/office/infopath/2007/PartnerControls"/>
    <ds:schemaRef ds:uri="061b9647-4e8e-4322-8827-bc9d1fc10aaf"/>
  </ds:schemaRefs>
</ds:datastoreItem>
</file>

<file path=customXml/itemProps3.xml><?xml version="1.0" encoding="utf-8"?>
<ds:datastoreItem xmlns:ds="http://schemas.openxmlformats.org/officeDocument/2006/customXml" ds:itemID="{AA5ED1EB-BC2A-4C52-A6E5-0C97F985E994}"/>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SIMPLIFIED_Qualcomm_Corporate_Public_Template-Feb 2023_v07</Template>
  <TotalTime>661</TotalTime>
  <Words>1540</Words>
  <Application>Microsoft Office PowerPoint</Application>
  <PresentationFormat>Widescreen</PresentationFormat>
  <Paragraphs>117</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Qualcomm Corporate Public Template - May2022</vt:lpstr>
      <vt:lpstr>AECS通信方案交流</vt:lpstr>
      <vt:lpstr>AECS通信技术现状</vt:lpstr>
      <vt:lpstr>NG-eCall总体介绍</vt:lpstr>
      <vt:lpstr>NG-eCall SIP呼叫流程</vt:lpstr>
      <vt:lpstr>NG-eCall和普通IMS语音呼叫的路由区别</vt:lpstr>
      <vt:lpstr>NG-eCall SIP INVITE消息内容举例</vt:lpstr>
      <vt:lpstr>高通对于“运营商暂不提供或不能完全提供公共紧急呼叫业务情况下的方案建议”</vt:lpstr>
      <vt:lpstr>高通对于“运营商暂不提供或不能完全提供公共紧急呼叫业务情况下的方案建议”：后续演进考虑</vt:lpstr>
      <vt:lpstr>运营商网络支持NG-eCall前后的流程对比</vt:lpstr>
      <vt:lpstr>附录：SIB1消息中的NG-eCall支持能力指示</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AECS communication solution discussion</dc:title>
  <dc:creator>Yue Yin</dc:creator>
  <cp:lastModifiedBy>Yue Yin</cp:lastModifiedBy>
  <cp:revision>5</cp:revision>
  <dcterms:created xsi:type="dcterms:W3CDTF">2023-08-21T06:32:48Z</dcterms:created>
  <dcterms:modified xsi:type="dcterms:W3CDTF">2026-01-15T01:45:10Z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-2014130430</vt:i4>
  </property>
  <property fmtid="{D5CDD505-2E9C-101B-9397-08002B2CF9AE}" pid="3" name="_NewReviewCycle">
    <vt:lpwstr/>
  </property>
  <property fmtid="{D5CDD505-2E9C-101B-9397-08002B2CF9AE}" pid="4" name="_EmailSubject">
    <vt:lpwstr>NTCAS AECS/eCall survey</vt:lpwstr>
  </property>
  <property fmtid="{D5CDD505-2E9C-101B-9397-08002B2CF9AE}" pid="5" name="_AuthorEmail">
    <vt:lpwstr>sedge@qti.qualcomm.com</vt:lpwstr>
  </property>
  <property fmtid="{D5CDD505-2E9C-101B-9397-08002B2CF9AE}" pid="6" name="_AuthorEmailDisplayName">
    <vt:lpwstr>Stephen Edge</vt:lpwstr>
  </property>
  <property fmtid="{D5CDD505-2E9C-101B-9397-08002B2CF9AE}" pid="7" name="ContentTypeId">
    <vt:lpwstr>0x01010095B2E4407BF2CA45B5CA71B98E70B49E</vt:lpwstr>
  </property>
</Properties>
</file>